
<file path=[Content_Types].xml><?xml version="1.0" encoding="utf-8"?>
<Types xmlns="http://schemas.openxmlformats.org/package/2006/content-types">
  <Default Extension="bin" ContentType="application/vnd.openxmlformats-officedocument.oleObject"/>
  <Default Extension="bmp" ContentType="image/bmp"/>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Lst>
  <p:notesMasterIdLst>
    <p:notesMasterId r:id="rId44"/>
  </p:notesMasterIdLst>
  <p:handoutMasterIdLst>
    <p:handoutMasterId r:id="rId45"/>
  </p:handoutMasterIdLst>
  <p:sldIdLst>
    <p:sldId id="256" r:id="rId3"/>
    <p:sldId id="301" r:id="rId4"/>
    <p:sldId id="302" r:id="rId5"/>
    <p:sldId id="303" r:id="rId6"/>
    <p:sldId id="305" r:id="rId7"/>
    <p:sldId id="304" r:id="rId8"/>
    <p:sldId id="309" r:id="rId9"/>
    <p:sldId id="312" r:id="rId10"/>
    <p:sldId id="315" r:id="rId11"/>
    <p:sldId id="316" r:id="rId12"/>
    <p:sldId id="318" r:id="rId13"/>
    <p:sldId id="320" r:id="rId14"/>
    <p:sldId id="321" r:id="rId15"/>
    <p:sldId id="322" r:id="rId16"/>
    <p:sldId id="323" r:id="rId17"/>
    <p:sldId id="324" r:id="rId18"/>
    <p:sldId id="262" r:id="rId19"/>
    <p:sldId id="260" r:id="rId20"/>
    <p:sldId id="263" r:id="rId21"/>
    <p:sldId id="264" r:id="rId22"/>
    <p:sldId id="326" r:id="rId23"/>
    <p:sldId id="265" r:id="rId24"/>
    <p:sldId id="266" r:id="rId25"/>
    <p:sldId id="267" r:id="rId26"/>
    <p:sldId id="268" r:id="rId27"/>
    <p:sldId id="269" r:id="rId28"/>
    <p:sldId id="270" r:id="rId29"/>
    <p:sldId id="271" r:id="rId30"/>
    <p:sldId id="273" r:id="rId31"/>
    <p:sldId id="274" r:id="rId32"/>
    <p:sldId id="276" r:id="rId33"/>
    <p:sldId id="278" r:id="rId34"/>
    <p:sldId id="272" r:id="rId35"/>
    <p:sldId id="327" r:id="rId36"/>
    <p:sldId id="281" r:id="rId37"/>
    <p:sldId id="328" r:id="rId38"/>
    <p:sldId id="325" r:id="rId39"/>
    <p:sldId id="329" r:id="rId40"/>
    <p:sldId id="330" r:id="rId41"/>
    <p:sldId id="331" r:id="rId42"/>
    <p:sldId id="283" r:id="rId43"/>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Century Gothic" panose="020B0502020202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A5X7Zz1Q7PMfvek+ZN8jlZwZH6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2"/>
    <p:restoredTop sz="80340"/>
  </p:normalViewPr>
  <p:slideViewPr>
    <p:cSldViewPr snapToGrid="0">
      <p:cViewPr varScale="1">
        <p:scale>
          <a:sx n="40" d="100"/>
          <a:sy n="40" d="100"/>
        </p:scale>
        <p:origin x="60" y="328"/>
      </p:cViewPr>
      <p:guideLst/>
    </p:cSldViewPr>
  </p:slideViewPr>
  <p:notesTextViewPr>
    <p:cViewPr>
      <p:scale>
        <a:sx n="1" d="1"/>
        <a:sy n="1" d="1"/>
      </p:scale>
      <p:origin x="0" y="0"/>
    </p:cViewPr>
  </p:notesText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76F31-A398-784F-8F1F-C885FDB3F2E7}" type="doc">
      <dgm:prSet loTypeId="urn:microsoft.com/office/officeart/2005/8/layout/process2" loCatId="" qsTypeId="urn:microsoft.com/office/officeart/2005/8/quickstyle/simple2" qsCatId="simple" csTypeId="urn:microsoft.com/office/officeart/2005/8/colors/accent1_2" csCatId="accent1" phldr="1"/>
      <dgm:spPr/>
    </dgm:pt>
    <dgm:pt modelId="{6C0A677F-B78A-4C44-8C78-1625BEA64600}">
      <dgm:prSet phldrT="[Text]"/>
      <dgm:spPr/>
      <dgm:t>
        <a:bodyPr/>
        <a:lstStyle/>
        <a:p>
          <a:r>
            <a:rPr lang="en-US" dirty="0"/>
            <a:t>Select Training Fields</a:t>
          </a:r>
        </a:p>
      </dgm:t>
    </dgm:pt>
    <dgm:pt modelId="{4FFCD7E5-8586-7C4B-B6D7-E7D3A94787BA}" type="parTrans" cxnId="{D0E32ED5-E301-FD45-9C0F-A69B256076A1}">
      <dgm:prSet/>
      <dgm:spPr/>
      <dgm:t>
        <a:bodyPr/>
        <a:lstStyle/>
        <a:p>
          <a:endParaRPr lang="en-US"/>
        </a:p>
      </dgm:t>
    </dgm:pt>
    <dgm:pt modelId="{1F9250AE-E1A3-F74B-BB6D-172E052F40EA}" type="sibTrans" cxnId="{D0E32ED5-E301-FD45-9C0F-A69B256076A1}">
      <dgm:prSet/>
      <dgm:spPr/>
      <dgm:t>
        <a:bodyPr/>
        <a:lstStyle/>
        <a:p>
          <a:endParaRPr lang="en-US" dirty="0"/>
        </a:p>
      </dgm:t>
    </dgm:pt>
    <dgm:pt modelId="{2FBBD669-E8AB-0F4A-8252-AEAF620E60DD}">
      <dgm:prSet phldrT="[Text]"/>
      <dgm:spPr/>
      <dgm:t>
        <a:bodyPr/>
        <a:lstStyle/>
        <a:p>
          <a:r>
            <a:rPr lang="en-US" dirty="0"/>
            <a:t>Edit/Evaluate Signatures</a:t>
          </a:r>
        </a:p>
      </dgm:t>
    </dgm:pt>
    <dgm:pt modelId="{37B6C4D4-5A8B-474B-A647-44AE39D21725}" type="parTrans" cxnId="{8C9B9C31-D1E6-AA4D-816D-C7D3A000D632}">
      <dgm:prSet/>
      <dgm:spPr/>
      <dgm:t>
        <a:bodyPr/>
        <a:lstStyle/>
        <a:p>
          <a:endParaRPr lang="en-US"/>
        </a:p>
      </dgm:t>
    </dgm:pt>
    <dgm:pt modelId="{58837D8C-747B-0246-83C1-922BA0752ACF}" type="sibTrans" cxnId="{8C9B9C31-D1E6-AA4D-816D-C7D3A000D632}">
      <dgm:prSet/>
      <dgm:spPr/>
      <dgm:t>
        <a:bodyPr/>
        <a:lstStyle/>
        <a:p>
          <a:endParaRPr lang="en-US" dirty="0"/>
        </a:p>
      </dgm:t>
    </dgm:pt>
    <dgm:pt modelId="{C6473662-FA8D-0244-86D6-ACFFCF659797}">
      <dgm:prSet phldrT="[Text]"/>
      <dgm:spPr/>
      <dgm:t>
        <a:bodyPr/>
        <a:lstStyle/>
        <a:p>
          <a:r>
            <a:rPr lang="en-US" dirty="0"/>
            <a:t>Classify Image</a:t>
          </a:r>
        </a:p>
      </dgm:t>
    </dgm:pt>
    <dgm:pt modelId="{082951EA-2E1D-8149-8456-24B0E65F7BA1}" type="parTrans" cxnId="{FE13252C-1972-AF46-B3E2-4A979E45C050}">
      <dgm:prSet/>
      <dgm:spPr/>
      <dgm:t>
        <a:bodyPr/>
        <a:lstStyle/>
        <a:p>
          <a:endParaRPr lang="en-US"/>
        </a:p>
      </dgm:t>
    </dgm:pt>
    <dgm:pt modelId="{1575E436-8038-6447-AD14-1596D3A04295}" type="sibTrans" cxnId="{FE13252C-1972-AF46-B3E2-4A979E45C050}">
      <dgm:prSet/>
      <dgm:spPr/>
      <dgm:t>
        <a:bodyPr/>
        <a:lstStyle/>
        <a:p>
          <a:endParaRPr lang="en-US" dirty="0"/>
        </a:p>
      </dgm:t>
    </dgm:pt>
    <dgm:pt modelId="{CE278148-6C4B-9945-B181-E7111A016B4E}">
      <dgm:prSet/>
      <dgm:spPr/>
      <dgm:t>
        <a:bodyPr/>
        <a:lstStyle/>
        <a:p>
          <a:r>
            <a:rPr lang="en-US" dirty="0"/>
            <a:t>Evaluate Classification</a:t>
          </a:r>
        </a:p>
      </dgm:t>
    </dgm:pt>
    <dgm:pt modelId="{86A160B3-48EF-7846-A81D-D9AC0CB0C757}" type="parTrans" cxnId="{656C3C39-B2E5-4742-9E2D-BFAEF8982BA4}">
      <dgm:prSet/>
      <dgm:spPr/>
      <dgm:t>
        <a:bodyPr/>
        <a:lstStyle/>
        <a:p>
          <a:endParaRPr lang="en-US"/>
        </a:p>
      </dgm:t>
    </dgm:pt>
    <dgm:pt modelId="{4AE32175-7B09-624F-BEC3-0CDB47E1045E}" type="sibTrans" cxnId="{656C3C39-B2E5-4742-9E2D-BFAEF8982BA4}">
      <dgm:prSet/>
      <dgm:spPr/>
      <dgm:t>
        <a:bodyPr/>
        <a:lstStyle/>
        <a:p>
          <a:endParaRPr lang="en-US"/>
        </a:p>
      </dgm:t>
    </dgm:pt>
    <dgm:pt modelId="{8512C111-FCF2-904B-8783-6C052B744095}" type="pres">
      <dgm:prSet presAssocID="{1B376F31-A398-784F-8F1F-C885FDB3F2E7}" presName="linearFlow" presStyleCnt="0">
        <dgm:presLayoutVars>
          <dgm:resizeHandles val="exact"/>
        </dgm:presLayoutVars>
      </dgm:prSet>
      <dgm:spPr/>
    </dgm:pt>
    <dgm:pt modelId="{604F3312-2FFF-6944-8E3A-43A408E2BE20}" type="pres">
      <dgm:prSet presAssocID="{6C0A677F-B78A-4C44-8C78-1625BEA64600}" presName="node" presStyleLbl="node1" presStyleIdx="0" presStyleCnt="4">
        <dgm:presLayoutVars>
          <dgm:bulletEnabled val="1"/>
        </dgm:presLayoutVars>
      </dgm:prSet>
      <dgm:spPr/>
    </dgm:pt>
    <dgm:pt modelId="{56CA6FE9-65A4-B547-9E6E-631B900CD434}" type="pres">
      <dgm:prSet presAssocID="{1F9250AE-E1A3-F74B-BB6D-172E052F40EA}" presName="sibTrans" presStyleLbl="sibTrans2D1" presStyleIdx="0" presStyleCnt="3"/>
      <dgm:spPr/>
    </dgm:pt>
    <dgm:pt modelId="{0B519043-8090-D14C-9B68-4C5A37A972BF}" type="pres">
      <dgm:prSet presAssocID="{1F9250AE-E1A3-F74B-BB6D-172E052F40EA}" presName="connectorText" presStyleLbl="sibTrans2D1" presStyleIdx="0" presStyleCnt="3"/>
      <dgm:spPr/>
    </dgm:pt>
    <dgm:pt modelId="{B3ED2FC2-22F0-E143-83B2-CF8D1BC8612C}" type="pres">
      <dgm:prSet presAssocID="{2FBBD669-E8AB-0F4A-8252-AEAF620E60DD}" presName="node" presStyleLbl="node1" presStyleIdx="1" presStyleCnt="4">
        <dgm:presLayoutVars>
          <dgm:bulletEnabled val="1"/>
        </dgm:presLayoutVars>
      </dgm:prSet>
      <dgm:spPr/>
    </dgm:pt>
    <dgm:pt modelId="{AB274188-E05A-3B4E-8319-2D187540CA3C}" type="pres">
      <dgm:prSet presAssocID="{58837D8C-747B-0246-83C1-922BA0752ACF}" presName="sibTrans" presStyleLbl="sibTrans2D1" presStyleIdx="1" presStyleCnt="3"/>
      <dgm:spPr/>
    </dgm:pt>
    <dgm:pt modelId="{09CB5549-87C1-B54C-BFA5-901E9ADF6092}" type="pres">
      <dgm:prSet presAssocID="{58837D8C-747B-0246-83C1-922BA0752ACF}" presName="connectorText" presStyleLbl="sibTrans2D1" presStyleIdx="1" presStyleCnt="3"/>
      <dgm:spPr/>
    </dgm:pt>
    <dgm:pt modelId="{BE4123B7-CE4D-F343-B498-66110ECF842E}" type="pres">
      <dgm:prSet presAssocID="{C6473662-FA8D-0244-86D6-ACFFCF659797}" presName="node" presStyleLbl="node1" presStyleIdx="2" presStyleCnt="4">
        <dgm:presLayoutVars>
          <dgm:bulletEnabled val="1"/>
        </dgm:presLayoutVars>
      </dgm:prSet>
      <dgm:spPr/>
    </dgm:pt>
    <dgm:pt modelId="{39613287-5CFE-0C40-9BBA-E4DEAC74EE9E}" type="pres">
      <dgm:prSet presAssocID="{1575E436-8038-6447-AD14-1596D3A04295}" presName="sibTrans" presStyleLbl="sibTrans2D1" presStyleIdx="2" presStyleCnt="3"/>
      <dgm:spPr/>
    </dgm:pt>
    <dgm:pt modelId="{522ECE04-542F-314D-AC10-3F1F6A52B04E}" type="pres">
      <dgm:prSet presAssocID="{1575E436-8038-6447-AD14-1596D3A04295}" presName="connectorText" presStyleLbl="sibTrans2D1" presStyleIdx="2" presStyleCnt="3"/>
      <dgm:spPr/>
    </dgm:pt>
    <dgm:pt modelId="{263CD98F-F575-8C4B-B222-304643A35023}" type="pres">
      <dgm:prSet presAssocID="{CE278148-6C4B-9945-B181-E7111A016B4E}" presName="node" presStyleLbl="node1" presStyleIdx="3" presStyleCnt="4">
        <dgm:presLayoutVars>
          <dgm:bulletEnabled val="1"/>
        </dgm:presLayoutVars>
      </dgm:prSet>
      <dgm:spPr/>
    </dgm:pt>
  </dgm:ptLst>
  <dgm:cxnLst>
    <dgm:cxn modelId="{F6391907-2B2A-C64F-9891-B8EEF637D786}" type="presOf" srcId="{6C0A677F-B78A-4C44-8C78-1625BEA64600}" destId="{604F3312-2FFF-6944-8E3A-43A408E2BE20}" srcOrd="0" destOrd="0" presId="urn:microsoft.com/office/officeart/2005/8/layout/process2"/>
    <dgm:cxn modelId="{13E92A0B-BBEA-7E4C-B717-819DE0E47203}" type="presOf" srcId="{1F9250AE-E1A3-F74B-BB6D-172E052F40EA}" destId="{56CA6FE9-65A4-B547-9E6E-631B900CD434}" srcOrd="0" destOrd="0" presId="urn:microsoft.com/office/officeart/2005/8/layout/process2"/>
    <dgm:cxn modelId="{224CA617-CAC2-D349-8851-4D1A3CFC7B7C}" type="presOf" srcId="{1F9250AE-E1A3-F74B-BB6D-172E052F40EA}" destId="{0B519043-8090-D14C-9B68-4C5A37A972BF}" srcOrd="1" destOrd="0" presId="urn:microsoft.com/office/officeart/2005/8/layout/process2"/>
    <dgm:cxn modelId="{96BEFF20-8A65-F149-BAFA-10E142C8F79D}" type="presOf" srcId="{CE278148-6C4B-9945-B181-E7111A016B4E}" destId="{263CD98F-F575-8C4B-B222-304643A35023}" srcOrd="0" destOrd="0" presId="urn:microsoft.com/office/officeart/2005/8/layout/process2"/>
    <dgm:cxn modelId="{6BC1462B-B926-044F-BC33-2E248058EE65}" type="presOf" srcId="{2FBBD669-E8AB-0F4A-8252-AEAF620E60DD}" destId="{B3ED2FC2-22F0-E143-83B2-CF8D1BC8612C}" srcOrd="0" destOrd="0" presId="urn:microsoft.com/office/officeart/2005/8/layout/process2"/>
    <dgm:cxn modelId="{FE13252C-1972-AF46-B3E2-4A979E45C050}" srcId="{1B376F31-A398-784F-8F1F-C885FDB3F2E7}" destId="{C6473662-FA8D-0244-86D6-ACFFCF659797}" srcOrd="2" destOrd="0" parTransId="{082951EA-2E1D-8149-8456-24B0E65F7BA1}" sibTransId="{1575E436-8038-6447-AD14-1596D3A04295}"/>
    <dgm:cxn modelId="{8C9B9C31-D1E6-AA4D-816D-C7D3A000D632}" srcId="{1B376F31-A398-784F-8F1F-C885FDB3F2E7}" destId="{2FBBD669-E8AB-0F4A-8252-AEAF620E60DD}" srcOrd="1" destOrd="0" parTransId="{37B6C4D4-5A8B-474B-A647-44AE39D21725}" sibTransId="{58837D8C-747B-0246-83C1-922BA0752ACF}"/>
    <dgm:cxn modelId="{656C3C39-B2E5-4742-9E2D-BFAEF8982BA4}" srcId="{1B376F31-A398-784F-8F1F-C885FDB3F2E7}" destId="{CE278148-6C4B-9945-B181-E7111A016B4E}" srcOrd="3" destOrd="0" parTransId="{86A160B3-48EF-7846-A81D-D9AC0CB0C757}" sibTransId="{4AE32175-7B09-624F-BEC3-0CDB47E1045E}"/>
    <dgm:cxn modelId="{B4DD1F5C-1869-5B41-9956-031E15EF1B75}" type="presOf" srcId="{1575E436-8038-6447-AD14-1596D3A04295}" destId="{39613287-5CFE-0C40-9BBA-E4DEAC74EE9E}" srcOrd="0" destOrd="0" presId="urn:microsoft.com/office/officeart/2005/8/layout/process2"/>
    <dgm:cxn modelId="{9B828B91-4C17-2142-AEC7-922B2FC59D2C}" type="presOf" srcId="{1B376F31-A398-784F-8F1F-C885FDB3F2E7}" destId="{8512C111-FCF2-904B-8783-6C052B744095}" srcOrd="0" destOrd="0" presId="urn:microsoft.com/office/officeart/2005/8/layout/process2"/>
    <dgm:cxn modelId="{982C97B4-D585-5B4F-89B6-0DB38E5EA731}" type="presOf" srcId="{1575E436-8038-6447-AD14-1596D3A04295}" destId="{522ECE04-542F-314D-AC10-3F1F6A52B04E}" srcOrd="1" destOrd="0" presId="urn:microsoft.com/office/officeart/2005/8/layout/process2"/>
    <dgm:cxn modelId="{D0E32ED5-E301-FD45-9C0F-A69B256076A1}" srcId="{1B376F31-A398-784F-8F1F-C885FDB3F2E7}" destId="{6C0A677F-B78A-4C44-8C78-1625BEA64600}" srcOrd="0" destOrd="0" parTransId="{4FFCD7E5-8586-7C4B-B6D7-E7D3A94787BA}" sibTransId="{1F9250AE-E1A3-F74B-BB6D-172E052F40EA}"/>
    <dgm:cxn modelId="{D5065BE4-E40B-E24E-8A71-2E5B98EEAFD0}" type="presOf" srcId="{58837D8C-747B-0246-83C1-922BA0752ACF}" destId="{09CB5549-87C1-B54C-BFA5-901E9ADF6092}" srcOrd="1" destOrd="0" presId="urn:microsoft.com/office/officeart/2005/8/layout/process2"/>
    <dgm:cxn modelId="{888968F1-145F-6F4A-B25A-E9C161C484B8}" type="presOf" srcId="{58837D8C-747B-0246-83C1-922BA0752ACF}" destId="{AB274188-E05A-3B4E-8319-2D187540CA3C}" srcOrd="0" destOrd="0" presId="urn:microsoft.com/office/officeart/2005/8/layout/process2"/>
    <dgm:cxn modelId="{396515F7-C6EA-184D-ADF7-1B4C8DBA34E4}" type="presOf" srcId="{C6473662-FA8D-0244-86D6-ACFFCF659797}" destId="{BE4123B7-CE4D-F343-B498-66110ECF842E}" srcOrd="0" destOrd="0" presId="urn:microsoft.com/office/officeart/2005/8/layout/process2"/>
    <dgm:cxn modelId="{88E798FC-4614-0148-A25A-7FE0CB602B38}" type="presParOf" srcId="{8512C111-FCF2-904B-8783-6C052B744095}" destId="{604F3312-2FFF-6944-8E3A-43A408E2BE20}" srcOrd="0" destOrd="0" presId="urn:microsoft.com/office/officeart/2005/8/layout/process2"/>
    <dgm:cxn modelId="{9B324ACD-5427-624D-AFF5-51AA8FC13F12}" type="presParOf" srcId="{8512C111-FCF2-904B-8783-6C052B744095}" destId="{56CA6FE9-65A4-B547-9E6E-631B900CD434}" srcOrd="1" destOrd="0" presId="urn:microsoft.com/office/officeart/2005/8/layout/process2"/>
    <dgm:cxn modelId="{B780B6AF-D049-8E4B-A84A-6163F6E83983}" type="presParOf" srcId="{56CA6FE9-65A4-B547-9E6E-631B900CD434}" destId="{0B519043-8090-D14C-9B68-4C5A37A972BF}" srcOrd="0" destOrd="0" presId="urn:microsoft.com/office/officeart/2005/8/layout/process2"/>
    <dgm:cxn modelId="{F76E835D-B4EF-E044-90BE-C438DBFCA518}" type="presParOf" srcId="{8512C111-FCF2-904B-8783-6C052B744095}" destId="{B3ED2FC2-22F0-E143-83B2-CF8D1BC8612C}" srcOrd="2" destOrd="0" presId="urn:microsoft.com/office/officeart/2005/8/layout/process2"/>
    <dgm:cxn modelId="{89703CC0-E4D7-3F42-8619-8F2332E03B81}" type="presParOf" srcId="{8512C111-FCF2-904B-8783-6C052B744095}" destId="{AB274188-E05A-3B4E-8319-2D187540CA3C}" srcOrd="3" destOrd="0" presId="urn:microsoft.com/office/officeart/2005/8/layout/process2"/>
    <dgm:cxn modelId="{A26172D3-AE46-194A-9B41-25130787C170}" type="presParOf" srcId="{AB274188-E05A-3B4E-8319-2D187540CA3C}" destId="{09CB5549-87C1-B54C-BFA5-901E9ADF6092}" srcOrd="0" destOrd="0" presId="urn:microsoft.com/office/officeart/2005/8/layout/process2"/>
    <dgm:cxn modelId="{0B99CB61-93A5-984B-8ACA-4988A344143E}" type="presParOf" srcId="{8512C111-FCF2-904B-8783-6C052B744095}" destId="{BE4123B7-CE4D-F343-B498-66110ECF842E}" srcOrd="4" destOrd="0" presId="urn:microsoft.com/office/officeart/2005/8/layout/process2"/>
    <dgm:cxn modelId="{2822A3AF-FAE7-D14B-9172-6C98C738630E}" type="presParOf" srcId="{8512C111-FCF2-904B-8783-6C052B744095}" destId="{39613287-5CFE-0C40-9BBA-E4DEAC74EE9E}" srcOrd="5" destOrd="0" presId="urn:microsoft.com/office/officeart/2005/8/layout/process2"/>
    <dgm:cxn modelId="{5116BA76-6B28-EC41-8569-1C00420E1D4E}" type="presParOf" srcId="{39613287-5CFE-0C40-9BBA-E4DEAC74EE9E}" destId="{522ECE04-542F-314D-AC10-3F1F6A52B04E}" srcOrd="0" destOrd="0" presId="urn:microsoft.com/office/officeart/2005/8/layout/process2"/>
    <dgm:cxn modelId="{955718E6-20D7-D048-9189-AF3AC26D87BB}" type="presParOf" srcId="{8512C111-FCF2-904B-8783-6C052B744095}" destId="{263CD98F-F575-8C4B-B222-304643A3502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76F31-A398-784F-8F1F-C885FDB3F2E7}" type="doc">
      <dgm:prSet loTypeId="urn:microsoft.com/office/officeart/2005/8/layout/process2" loCatId="" qsTypeId="urn:microsoft.com/office/officeart/2005/8/quickstyle/simple2" qsCatId="simple" csTypeId="urn:microsoft.com/office/officeart/2005/8/colors/accent1_2" csCatId="accent1" phldr="1"/>
      <dgm:spPr/>
    </dgm:pt>
    <dgm:pt modelId="{6C0A677F-B78A-4C44-8C78-1625BEA64600}">
      <dgm:prSet phldrT="[Text]"/>
      <dgm:spPr/>
      <dgm:t>
        <a:bodyPr/>
        <a:lstStyle/>
        <a:p>
          <a:r>
            <a:rPr lang="en-US" dirty="0"/>
            <a:t>Run Clustering Algorithm</a:t>
          </a:r>
        </a:p>
      </dgm:t>
    </dgm:pt>
    <dgm:pt modelId="{4FFCD7E5-8586-7C4B-B6D7-E7D3A94787BA}" type="parTrans" cxnId="{D0E32ED5-E301-FD45-9C0F-A69B256076A1}">
      <dgm:prSet/>
      <dgm:spPr/>
      <dgm:t>
        <a:bodyPr/>
        <a:lstStyle/>
        <a:p>
          <a:endParaRPr lang="en-US"/>
        </a:p>
      </dgm:t>
    </dgm:pt>
    <dgm:pt modelId="{1F9250AE-E1A3-F74B-BB6D-172E052F40EA}" type="sibTrans" cxnId="{D0E32ED5-E301-FD45-9C0F-A69B256076A1}">
      <dgm:prSet/>
      <dgm:spPr/>
      <dgm:t>
        <a:bodyPr/>
        <a:lstStyle/>
        <a:p>
          <a:endParaRPr lang="en-US" dirty="0"/>
        </a:p>
      </dgm:t>
    </dgm:pt>
    <dgm:pt modelId="{2FBBD669-E8AB-0F4A-8252-AEAF620E60DD}">
      <dgm:prSet phldrT="[Text]"/>
      <dgm:spPr/>
      <dgm:t>
        <a:bodyPr/>
        <a:lstStyle/>
        <a:p>
          <a:r>
            <a:rPr lang="en-US" dirty="0"/>
            <a:t>Identify Classes</a:t>
          </a:r>
        </a:p>
      </dgm:t>
    </dgm:pt>
    <dgm:pt modelId="{37B6C4D4-5A8B-474B-A647-44AE39D21725}" type="parTrans" cxnId="{8C9B9C31-D1E6-AA4D-816D-C7D3A000D632}">
      <dgm:prSet/>
      <dgm:spPr/>
      <dgm:t>
        <a:bodyPr/>
        <a:lstStyle/>
        <a:p>
          <a:endParaRPr lang="en-US"/>
        </a:p>
      </dgm:t>
    </dgm:pt>
    <dgm:pt modelId="{58837D8C-747B-0246-83C1-922BA0752ACF}" type="sibTrans" cxnId="{8C9B9C31-D1E6-AA4D-816D-C7D3A000D632}">
      <dgm:prSet/>
      <dgm:spPr/>
      <dgm:t>
        <a:bodyPr/>
        <a:lstStyle/>
        <a:p>
          <a:endParaRPr lang="en-US" dirty="0"/>
        </a:p>
      </dgm:t>
    </dgm:pt>
    <dgm:pt modelId="{C6473662-FA8D-0244-86D6-ACFFCF659797}">
      <dgm:prSet phldrT="[Text]"/>
      <dgm:spPr/>
      <dgm:t>
        <a:bodyPr/>
        <a:lstStyle/>
        <a:p>
          <a:r>
            <a:rPr lang="en-US" dirty="0"/>
            <a:t>Edit/Evaluate Signatures</a:t>
          </a:r>
        </a:p>
      </dgm:t>
    </dgm:pt>
    <dgm:pt modelId="{082951EA-2E1D-8149-8456-24B0E65F7BA1}" type="parTrans" cxnId="{FE13252C-1972-AF46-B3E2-4A979E45C050}">
      <dgm:prSet/>
      <dgm:spPr/>
      <dgm:t>
        <a:bodyPr/>
        <a:lstStyle/>
        <a:p>
          <a:endParaRPr lang="en-US"/>
        </a:p>
      </dgm:t>
    </dgm:pt>
    <dgm:pt modelId="{1575E436-8038-6447-AD14-1596D3A04295}" type="sibTrans" cxnId="{FE13252C-1972-AF46-B3E2-4A979E45C050}">
      <dgm:prSet/>
      <dgm:spPr/>
      <dgm:t>
        <a:bodyPr/>
        <a:lstStyle/>
        <a:p>
          <a:endParaRPr lang="en-US" dirty="0"/>
        </a:p>
      </dgm:t>
    </dgm:pt>
    <dgm:pt modelId="{CE278148-6C4B-9945-B181-E7111A016B4E}">
      <dgm:prSet/>
      <dgm:spPr/>
      <dgm:t>
        <a:bodyPr/>
        <a:lstStyle/>
        <a:p>
          <a:r>
            <a:rPr lang="en-US" dirty="0"/>
            <a:t>Evaluate Classification</a:t>
          </a:r>
        </a:p>
      </dgm:t>
    </dgm:pt>
    <dgm:pt modelId="{86A160B3-48EF-7846-A81D-D9AC0CB0C757}" type="parTrans" cxnId="{656C3C39-B2E5-4742-9E2D-BFAEF8982BA4}">
      <dgm:prSet/>
      <dgm:spPr/>
      <dgm:t>
        <a:bodyPr/>
        <a:lstStyle/>
        <a:p>
          <a:endParaRPr lang="en-US"/>
        </a:p>
      </dgm:t>
    </dgm:pt>
    <dgm:pt modelId="{4AE32175-7B09-624F-BEC3-0CDB47E1045E}" type="sibTrans" cxnId="{656C3C39-B2E5-4742-9E2D-BFAEF8982BA4}">
      <dgm:prSet/>
      <dgm:spPr/>
      <dgm:t>
        <a:bodyPr/>
        <a:lstStyle/>
        <a:p>
          <a:endParaRPr lang="en-US"/>
        </a:p>
      </dgm:t>
    </dgm:pt>
    <dgm:pt modelId="{8512C111-FCF2-904B-8783-6C052B744095}" type="pres">
      <dgm:prSet presAssocID="{1B376F31-A398-784F-8F1F-C885FDB3F2E7}" presName="linearFlow" presStyleCnt="0">
        <dgm:presLayoutVars>
          <dgm:resizeHandles val="exact"/>
        </dgm:presLayoutVars>
      </dgm:prSet>
      <dgm:spPr/>
    </dgm:pt>
    <dgm:pt modelId="{604F3312-2FFF-6944-8E3A-43A408E2BE20}" type="pres">
      <dgm:prSet presAssocID="{6C0A677F-B78A-4C44-8C78-1625BEA64600}" presName="node" presStyleLbl="node1" presStyleIdx="0" presStyleCnt="4">
        <dgm:presLayoutVars>
          <dgm:bulletEnabled val="1"/>
        </dgm:presLayoutVars>
      </dgm:prSet>
      <dgm:spPr/>
    </dgm:pt>
    <dgm:pt modelId="{56CA6FE9-65A4-B547-9E6E-631B900CD434}" type="pres">
      <dgm:prSet presAssocID="{1F9250AE-E1A3-F74B-BB6D-172E052F40EA}" presName="sibTrans" presStyleLbl="sibTrans2D1" presStyleIdx="0" presStyleCnt="3"/>
      <dgm:spPr/>
    </dgm:pt>
    <dgm:pt modelId="{0B519043-8090-D14C-9B68-4C5A37A972BF}" type="pres">
      <dgm:prSet presAssocID="{1F9250AE-E1A3-F74B-BB6D-172E052F40EA}" presName="connectorText" presStyleLbl="sibTrans2D1" presStyleIdx="0" presStyleCnt="3"/>
      <dgm:spPr/>
    </dgm:pt>
    <dgm:pt modelId="{B3ED2FC2-22F0-E143-83B2-CF8D1BC8612C}" type="pres">
      <dgm:prSet presAssocID="{2FBBD669-E8AB-0F4A-8252-AEAF620E60DD}" presName="node" presStyleLbl="node1" presStyleIdx="1" presStyleCnt="4">
        <dgm:presLayoutVars>
          <dgm:bulletEnabled val="1"/>
        </dgm:presLayoutVars>
      </dgm:prSet>
      <dgm:spPr/>
    </dgm:pt>
    <dgm:pt modelId="{AB274188-E05A-3B4E-8319-2D187540CA3C}" type="pres">
      <dgm:prSet presAssocID="{58837D8C-747B-0246-83C1-922BA0752ACF}" presName="sibTrans" presStyleLbl="sibTrans2D1" presStyleIdx="1" presStyleCnt="3"/>
      <dgm:spPr/>
    </dgm:pt>
    <dgm:pt modelId="{09CB5549-87C1-B54C-BFA5-901E9ADF6092}" type="pres">
      <dgm:prSet presAssocID="{58837D8C-747B-0246-83C1-922BA0752ACF}" presName="connectorText" presStyleLbl="sibTrans2D1" presStyleIdx="1" presStyleCnt="3"/>
      <dgm:spPr/>
    </dgm:pt>
    <dgm:pt modelId="{BE4123B7-CE4D-F343-B498-66110ECF842E}" type="pres">
      <dgm:prSet presAssocID="{C6473662-FA8D-0244-86D6-ACFFCF659797}" presName="node" presStyleLbl="node1" presStyleIdx="2" presStyleCnt="4">
        <dgm:presLayoutVars>
          <dgm:bulletEnabled val="1"/>
        </dgm:presLayoutVars>
      </dgm:prSet>
      <dgm:spPr/>
    </dgm:pt>
    <dgm:pt modelId="{39613287-5CFE-0C40-9BBA-E4DEAC74EE9E}" type="pres">
      <dgm:prSet presAssocID="{1575E436-8038-6447-AD14-1596D3A04295}" presName="sibTrans" presStyleLbl="sibTrans2D1" presStyleIdx="2" presStyleCnt="3"/>
      <dgm:spPr/>
    </dgm:pt>
    <dgm:pt modelId="{522ECE04-542F-314D-AC10-3F1F6A52B04E}" type="pres">
      <dgm:prSet presAssocID="{1575E436-8038-6447-AD14-1596D3A04295}" presName="connectorText" presStyleLbl="sibTrans2D1" presStyleIdx="2" presStyleCnt="3"/>
      <dgm:spPr/>
    </dgm:pt>
    <dgm:pt modelId="{263CD98F-F575-8C4B-B222-304643A35023}" type="pres">
      <dgm:prSet presAssocID="{CE278148-6C4B-9945-B181-E7111A016B4E}" presName="node" presStyleLbl="node1" presStyleIdx="3" presStyleCnt="4">
        <dgm:presLayoutVars>
          <dgm:bulletEnabled val="1"/>
        </dgm:presLayoutVars>
      </dgm:prSet>
      <dgm:spPr/>
    </dgm:pt>
  </dgm:ptLst>
  <dgm:cxnLst>
    <dgm:cxn modelId="{D9163820-33A9-9440-A664-DF4EA3850E4E}" type="presOf" srcId="{1F9250AE-E1A3-F74B-BB6D-172E052F40EA}" destId="{0B519043-8090-D14C-9B68-4C5A37A972BF}" srcOrd="1" destOrd="0" presId="urn:microsoft.com/office/officeart/2005/8/layout/process2"/>
    <dgm:cxn modelId="{FE13252C-1972-AF46-B3E2-4A979E45C050}" srcId="{1B376F31-A398-784F-8F1F-C885FDB3F2E7}" destId="{C6473662-FA8D-0244-86D6-ACFFCF659797}" srcOrd="2" destOrd="0" parTransId="{082951EA-2E1D-8149-8456-24B0E65F7BA1}" sibTransId="{1575E436-8038-6447-AD14-1596D3A04295}"/>
    <dgm:cxn modelId="{360DB92F-BEFA-D74E-B5F7-CF116170D4BF}" type="presOf" srcId="{1575E436-8038-6447-AD14-1596D3A04295}" destId="{522ECE04-542F-314D-AC10-3F1F6A52B04E}" srcOrd="1" destOrd="0" presId="urn:microsoft.com/office/officeart/2005/8/layout/process2"/>
    <dgm:cxn modelId="{8C9B9C31-D1E6-AA4D-816D-C7D3A000D632}" srcId="{1B376F31-A398-784F-8F1F-C885FDB3F2E7}" destId="{2FBBD669-E8AB-0F4A-8252-AEAF620E60DD}" srcOrd="1" destOrd="0" parTransId="{37B6C4D4-5A8B-474B-A647-44AE39D21725}" sibTransId="{58837D8C-747B-0246-83C1-922BA0752ACF}"/>
    <dgm:cxn modelId="{656C3C39-B2E5-4742-9E2D-BFAEF8982BA4}" srcId="{1B376F31-A398-784F-8F1F-C885FDB3F2E7}" destId="{CE278148-6C4B-9945-B181-E7111A016B4E}" srcOrd="3" destOrd="0" parTransId="{86A160B3-48EF-7846-A81D-D9AC0CB0C757}" sibTransId="{4AE32175-7B09-624F-BEC3-0CDB47E1045E}"/>
    <dgm:cxn modelId="{DFCF6E44-E372-C24F-8D1C-4E557E1EC91C}" type="presOf" srcId="{1B376F31-A398-784F-8F1F-C885FDB3F2E7}" destId="{8512C111-FCF2-904B-8783-6C052B744095}" srcOrd="0" destOrd="0" presId="urn:microsoft.com/office/officeart/2005/8/layout/process2"/>
    <dgm:cxn modelId="{4391F659-0053-0348-BE68-9F5ED123CC75}" type="presOf" srcId="{58837D8C-747B-0246-83C1-922BA0752ACF}" destId="{AB274188-E05A-3B4E-8319-2D187540CA3C}" srcOrd="0" destOrd="0" presId="urn:microsoft.com/office/officeart/2005/8/layout/process2"/>
    <dgm:cxn modelId="{23A3189C-1D6D-C04A-A4B6-2FEF87E48924}" type="presOf" srcId="{1F9250AE-E1A3-F74B-BB6D-172E052F40EA}" destId="{56CA6FE9-65A4-B547-9E6E-631B900CD434}" srcOrd="0" destOrd="0" presId="urn:microsoft.com/office/officeart/2005/8/layout/process2"/>
    <dgm:cxn modelId="{12D190AE-EB77-3240-8612-D9BF2368E280}" type="presOf" srcId="{CE278148-6C4B-9945-B181-E7111A016B4E}" destId="{263CD98F-F575-8C4B-B222-304643A35023}" srcOrd="0" destOrd="0" presId="urn:microsoft.com/office/officeart/2005/8/layout/process2"/>
    <dgm:cxn modelId="{AB6953AF-BC96-CE47-AB52-955F0E5CCE1E}" type="presOf" srcId="{6C0A677F-B78A-4C44-8C78-1625BEA64600}" destId="{604F3312-2FFF-6944-8E3A-43A408E2BE20}" srcOrd="0" destOrd="0" presId="urn:microsoft.com/office/officeart/2005/8/layout/process2"/>
    <dgm:cxn modelId="{9BE150BA-67A6-EA43-87FB-C3AD273B37C6}" type="presOf" srcId="{C6473662-FA8D-0244-86D6-ACFFCF659797}" destId="{BE4123B7-CE4D-F343-B498-66110ECF842E}" srcOrd="0" destOrd="0" presId="urn:microsoft.com/office/officeart/2005/8/layout/process2"/>
    <dgm:cxn modelId="{587E7FD0-6632-5A49-86F2-236735B051AB}" type="presOf" srcId="{1575E436-8038-6447-AD14-1596D3A04295}" destId="{39613287-5CFE-0C40-9BBA-E4DEAC74EE9E}" srcOrd="0" destOrd="0" presId="urn:microsoft.com/office/officeart/2005/8/layout/process2"/>
    <dgm:cxn modelId="{D0E32ED5-E301-FD45-9C0F-A69B256076A1}" srcId="{1B376F31-A398-784F-8F1F-C885FDB3F2E7}" destId="{6C0A677F-B78A-4C44-8C78-1625BEA64600}" srcOrd="0" destOrd="0" parTransId="{4FFCD7E5-8586-7C4B-B6D7-E7D3A94787BA}" sibTransId="{1F9250AE-E1A3-F74B-BB6D-172E052F40EA}"/>
    <dgm:cxn modelId="{0209F4E4-8D46-1642-9D01-2E2713B271E5}" type="presOf" srcId="{2FBBD669-E8AB-0F4A-8252-AEAF620E60DD}" destId="{B3ED2FC2-22F0-E143-83B2-CF8D1BC8612C}" srcOrd="0" destOrd="0" presId="urn:microsoft.com/office/officeart/2005/8/layout/process2"/>
    <dgm:cxn modelId="{94212AF7-DA71-D14F-99BB-3B3E8D0873EB}" type="presOf" srcId="{58837D8C-747B-0246-83C1-922BA0752ACF}" destId="{09CB5549-87C1-B54C-BFA5-901E9ADF6092}" srcOrd="1" destOrd="0" presId="urn:microsoft.com/office/officeart/2005/8/layout/process2"/>
    <dgm:cxn modelId="{5CDE031B-4F98-1540-8B28-A68161A7F559}" type="presParOf" srcId="{8512C111-FCF2-904B-8783-6C052B744095}" destId="{604F3312-2FFF-6944-8E3A-43A408E2BE20}" srcOrd="0" destOrd="0" presId="urn:microsoft.com/office/officeart/2005/8/layout/process2"/>
    <dgm:cxn modelId="{F1151356-347B-9145-B531-8964596DD724}" type="presParOf" srcId="{8512C111-FCF2-904B-8783-6C052B744095}" destId="{56CA6FE9-65A4-B547-9E6E-631B900CD434}" srcOrd="1" destOrd="0" presId="urn:microsoft.com/office/officeart/2005/8/layout/process2"/>
    <dgm:cxn modelId="{5D447EA1-78DB-1B4F-A34E-F2A73B7E9F9C}" type="presParOf" srcId="{56CA6FE9-65A4-B547-9E6E-631B900CD434}" destId="{0B519043-8090-D14C-9B68-4C5A37A972BF}" srcOrd="0" destOrd="0" presId="urn:microsoft.com/office/officeart/2005/8/layout/process2"/>
    <dgm:cxn modelId="{00B022CD-91BF-1F4B-B0E2-90B0AC83DE16}" type="presParOf" srcId="{8512C111-FCF2-904B-8783-6C052B744095}" destId="{B3ED2FC2-22F0-E143-83B2-CF8D1BC8612C}" srcOrd="2" destOrd="0" presId="urn:microsoft.com/office/officeart/2005/8/layout/process2"/>
    <dgm:cxn modelId="{8B935739-A65F-B140-B828-C3A93C5C8D36}" type="presParOf" srcId="{8512C111-FCF2-904B-8783-6C052B744095}" destId="{AB274188-E05A-3B4E-8319-2D187540CA3C}" srcOrd="3" destOrd="0" presId="urn:microsoft.com/office/officeart/2005/8/layout/process2"/>
    <dgm:cxn modelId="{355B2248-FA11-2B43-A2FA-CCAF328775C2}" type="presParOf" srcId="{AB274188-E05A-3B4E-8319-2D187540CA3C}" destId="{09CB5549-87C1-B54C-BFA5-901E9ADF6092}" srcOrd="0" destOrd="0" presId="urn:microsoft.com/office/officeart/2005/8/layout/process2"/>
    <dgm:cxn modelId="{23BBBB14-2833-5D45-8B97-FCE6AEFA577E}" type="presParOf" srcId="{8512C111-FCF2-904B-8783-6C052B744095}" destId="{BE4123B7-CE4D-F343-B498-66110ECF842E}" srcOrd="4" destOrd="0" presId="urn:microsoft.com/office/officeart/2005/8/layout/process2"/>
    <dgm:cxn modelId="{9AD6B7F4-88B9-664C-9AFE-F26CFC9361C4}" type="presParOf" srcId="{8512C111-FCF2-904B-8783-6C052B744095}" destId="{39613287-5CFE-0C40-9BBA-E4DEAC74EE9E}" srcOrd="5" destOrd="0" presId="urn:microsoft.com/office/officeart/2005/8/layout/process2"/>
    <dgm:cxn modelId="{1023C463-9C0D-824A-8052-B59AD9FF1AC4}" type="presParOf" srcId="{39613287-5CFE-0C40-9BBA-E4DEAC74EE9E}" destId="{522ECE04-542F-314D-AC10-3F1F6A52B04E}" srcOrd="0" destOrd="0" presId="urn:microsoft.com/office/officeart/2005/8/layout/process2"/>
    <dgm:cxn modelId="{576F1CEB-CAF7-DB49-BD16-9F72D0E8ACE3}" type="presParOf" srcId="{8512C111-FCF2-904B-8783-6C052B744095}" destId="{263CD98F-F575-8C4B-B222-304643A35023}"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F3312-2FFF-6944-8E3A-43A408E2BE20}">
      <dsp:nvSpPr>
        <dsp:cNvPr id="0" name=""/>
        <dsp:cNvSpPr/>
      </dsp:nvSpPr>
      <dsp:spPr>
        <a:xfrm>
          <a:off x="1928565" y="208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Select Training Fields</a:t>
          </a:r>
        </a:p>
      </dsp:txBody>
      <dsp:txXfrm>
        <a:off x="1951331" y="24855"/>
        <a:ext cx="1674224" cy="731759"/>
      </dsp:txXfrm>
    </dsp:sp>
    <dsp:sp modelId="{56CA6FE9-65A4-B547-9E6E-631B900CD434}">
      <dsp:nvSpPr>
        <dsp:cNvPr id="0" name=""/>
        <dsp:cNvSpPr/>
      </dsp:nvSpPr>
      <dsp:spPr>
        <a:xfrm rot="5400000">
          <a:off x="2642701" y="798812"/>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827960"/>
        <a:ext cx="209868" cy="204039"/>
      </dsp:txXfrm>
    </dsp:sp>
    <dsp:sp modelId="{B3ED2FC2-22F0-E143-83B2-CF8D1BC8612C}">
      <dsp:nvSpPr>
        <dsp:cNvPr id="0" name=""/>
        <dsp:cNvSpPr/>
      </dsp:nvSpPr>
      <dsp:spPr>
        <a:xfrm>
          <a:off x="1928565" y="1168026"/>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Edit/Evaluate Signatures</a:t>
          </a:r>
        </a:p>
      </dsp:txBody>
      <dsp:txXfrm>
        <a:off x="1951331" y="1190792"/>
        <a:ext cx="1674224" cy="731759"/>
      </dsp:txXfrm>
    </dsp:sp>
    <dsp:sp modelId="{AB274188-E05A-3B4E-8319-2D187540CA3C}">
      <dsp:nvSpPr>
        <dsp:cNvPr id="0" name=""/>
        <dsp:cNvSpPr/>
      </dsp:nvSpPr>
      <dsp:spPr>
        <a:xfrm rot="5400000">
          <a:off x="2642701" y="1964749"/>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1993897"/>
        <a:ext cx="209868" cy="204039"/>
      </dsp:txXfrm>
    </dsp:sp>
    <dsp:sp modelId="{BE4123B7-CE4D-F343-B498-66110ECF842E}">
      <dsp:nvSpPr>
        <dsp:cNvPr id="0" name=""/>
        <dsp:cNvSpPr/>
      </dsp:nvSpPr>
      <dsp:spPr>
        <a:xfrm>
          <a:off x="1928565" y="2333962"/>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Classify Image</a:t>
          </a:r>
        </a:p>
      </dsp:txBody>
      <dsp:txXfrm>
        <a:off x="1951331" y="2356728"/>
        <a:ext cx="1674224" cy="731759"/>
      </dsp:txXfrm>
    </dsp:sp>
    <dsp:sp modelId="{39613287-5CFE-0C40-9BBA-E4DEAC74EE9E}">
      <dsp:nvSpPr>
        <dsp:cNvPr id="0" name=""/>
        <dsp:cNvSpPr/>
      </dsp:nvSpPr>
      <dsp:spPr>
        <a:xfrm rot="5400000">
          <a:off x="2642701" y="3130686"/>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3159834"/>
        <a:ext cx="209868" cy="204039"/>
      </dsp:txXfrm>
    </dsp:sp>
    <dsp:sp modelId="{263CD98F-F575-8C4B-B222-304643A35023}">
      <dsp:nvSpPr>
        <dsp:cNvPr id="0" name=""/>
        <dsp:cNvSpPr/>
      </dsp:nvSpPr>
      <dsp:spPr>
        <a:xfrm>
          <a:off x="1928565" y="349989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Evaluate Classification</a:t>
          </a:r>
        </a:p>
      </dsp:txBody>
      <dsp:txXfrm>
        <a:off x="1951331" y="3522665"/>
        <a:ext cx="1674224" cy="731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F3312-2FFF-6944-8E3A-43A408E2BE20}">
      <dsp:nvSpPr>
        <dsp:cNvPr id="0" name=""/>
        <dsp:cNvSpPr/>
      </dsp:nvSpPr>
      <dsp:spPr>
        <a:xfrm>
          <a:off x="1928565" y="208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Clustering Algorithm</a:t>
          </a:r>
        </a:p>
      </dsp:txBody>
      <dsp:txXfrm>
        <a:off x="1951331" y="24855"/>
        <a:ext cx="1674224" cy="731759"/>
      </dsp:txXfrm>
    </dsp:sp>
    <dsp:sp modelId="{56CA6FE9-65A4-B547-9E6E-631B900CD434}">
      <dsp:nvSpPr>
        <dsp:cNvPr id="0" name=""/>
        <dsp:cNvSpPr/>
      </dsp:nvSpPr>
      <dsp:spPr>
        <a:xfrm rot="5400000">
          <a:off x="2642701" y="798812"/>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827960"/>
        <a:ext cx="209868" cy="204039"/>
      </dsp:txXfrm>
    </dsp:sp>
    <dsp:sp modelId="{B3ED2FC2-22F0-E143-83B2-CF8D1BC8612C}">
      <dsp:nvSpPr>
        <dsp:cNvPr id="0" name=""/>
        <dsp:cNvSpPr/>
      </dsp:nvSpPr>
      <dsp:spPr>
        <a:xfrm>
          <a:off x="1928565" y="1168026"/>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Classes</a:t>
          </a:r>
        </a:p>
      </dsp:txBody>
      <dsp:txXfrm>
        <a:off x="1951331" y="1190792"/>
        <a:ext cx="1674224" cy="731759"/>
      </dsp:txXfrm>
    </dsp:sp>
    <dsp:sp modelId="{AB274188-E05A-3B4E-8319-2D187540CA3C}">
      <dsp:nvSpPr>
        <dsp:cNvPr id="0" name=""/>
        <dsp:cNvSpPr/>
      </dsp:nvSpPr>
      <dsp:spPr>
        <a:xfrm rot="5400000">
          <a:off x="2642701" y="1964749"/>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1993897"/>
        <a:ext cx="209868" cy="204039"/>
      </dsp:txXfrm>
    </dsp:sp>
    <dsp:sp modelId="{BE4123B7-CE4D-F343-B498-66110ECF842E}">
      <dsp:nvSpPr>
        <dsp:cNvPr id="0" name=""/>
        <dsp:cNvSpPr/>
      </dsp:nvSpPr>
      <dsp:spPr>
        <a:xfrm>
          <a:off x="1928565" y="2333962"/>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Edit/Evaluate Signatures</a:t>
          </a:r>
        </a:p>
      </dsp:txBody>
      <dsp:txXfrm>
        <a:off x="1951331" y="2356728"/>
        <a:ext cx="1674224" cy="731759"/>
      </dsp:txXfrm>
    </dsp:sp>
    <dsp:sp modelId="{39613287-5CFE-0C40-9BBA-E4DEAC74EE9E}">
      <dsp:nvSpPr>
        <dsp:cNvPr id="0" name=""/>
        <dsp:cNvSpPr/>
      </dsp:nvSpPr>
      <dsp:spPr>
        <a:xfrm rot="5400000">
          <a:off x="2642701" y="3130686"/>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3159834"/>
        <a:ext cx="209868" cy="204039"/>
      </dsp:txXfrm>
    </dsp:sp>
    <dsp:sp modelId="{263CD98F-F575-8C4B-B222-304643A35023}">
      <dsp:nvSpPr>
        <dsp:cNvPr id="0" name=""/>
        <dsp:cNvSpPr/>
      </dsp:nvSpPr>
      <dsp:spPr>
        <a:xfrm>
          <a:off x="1928565" y="349989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Evaluate Classification</a:t>
          </a:r>
        </a:p>
      </dsp:txBody>
      <dsp:txXfrm>
        <a:off x="1951331" y="3522665"/>
        <a:ext cx="1674224" cy="7317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27ACBF-06AA-49B5-8F05-9F6AB20EF0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3025FE-9DCA-4771-A17E-BAAE0CA25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6B472-25C6-489A-B56A-4B218FFA5DBA}" type="datetimeFigureOut">
              <a:rPr lang="en-US" smtClean="0"/>
              <a:t>11/13/2022</a:t>
            </a:fld>
            <a:endParaRPr lang="en-US"/>
          </a:p>
        </p:txBody>
      </p:sp>
      <p:sp>
        <p:nvSpPr>
          <p:cNvPr id="4" name="Footer Placeholder 3">
            <a:extLst>
              <a:ext uri="{FF2B5EF4-FFF2-40B4-BE49-F238E27FC236}">
                <a16:creationId xmlns:a16="http://schemas.microsoft.com/office/drawing/2014/main" id="{34A394C0-1161-4726-A7AB-D45C60FFA4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543D41-CE9B-4DB1-9A3D-CB2857FF0D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CFC00C-B152-4716-AD17-F1EEE5FD94F5}" type="slidenum">
              <a:rPr lang="en-US" smtClean="0"/>
              <a:t>‹#›</a:t>
            </a:fld>
            <a:endParaRPr lang="en-US"/>
          </a:p>
        </p:txBody>
      </p:sp>
    </p:spTree>
    <p:extLst>
      <p:ext uri="{BB962C8B-B14F-4D97-AF65-F5344CB8AC3E}">
        <p14:creationId xmlns:p14="http://schemas.microsoft.com/office/powerpoint/2010/main" val="3818995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1400"/>
              <a:buNone/>
            </a:pPr>
            <a:endParaRPr dirty="0"/>
          </a:p>
        </p:txBody>
      </p:sp>
      <p:sp>
        <p:nvSpPr>
          <p:cNvPr id="120" name="Google Shape;12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Por lo tanto, es posible que ya haya escuchado algunos de los rumores que rodean a la computación ráster basada en la nube para el análisis de detección remota. La computación en la nube tiene una variedad de beneficios potenciales. Dado que no está limitado por sus propias capacidades informáticas personales, es posible que pueda procesar conjuntos de datos más grandes simultáneamente o reducir el tiempo que normalmente lleva procesar los datos. Los recursos de la nube normalmente también pueden alojar y almacenar más datos. Y dado que se puede acceder a la nube desde cualquier lugar, se puede acceder a estos grandes almacenes de imágenes y otros tipos de datos desde cualquier lugar siempre que tenga una conexión a Internet. Con referencia particular a GEE, la barrera del costo también se elimina para científicos, investigadores y desarrolladores, ya que la plataforma está disponible gratuitamente para estos grupos de usuarios.</a:t>
            </a:r>
            <a:endParaRPr dirty="0"/>
          </a:p>
        </p:txBody>
      </p:sp>
      <p:sp>
        <p:nvSpPr>
          <p:cNvPr id="191" name="Google Shape;191;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La plataforma GEE aprovecha las ventajas de la computación en la nube para brindar a los usuarios un lugar único para acceder a los datos satelitales, aplicar metodologías de detección remota y mostrar los resultados del análisis. El acceso de Google a la infraestructura informática y de almacenamiento de datos permite que la plataforma aloje grandes conjuntos de datos de detección remota y brinde acceso a archivos de imágenes globales. Y particularmente relevante para nuestro interés en GEE para esta serie de capacitación, la interfaz de programación de aplicaciones, o API, puede permitir a los usuarios aplicar algoritmos fácilmente para completar cosas como el monitoreo de la cobertura terrestre.</a:t>
            </a:r>
            <a:endParaRPr dirty="0"/>
          </a:p>
        </p:txBody>
      </p:sp>
      <p:sp>
        <p:nvSpPr>
          <p:cNvPr id="200" name="Google Shape;200;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dirty="0"/>
              <a:t>Estrecha colaboración con Google Cloud y datos satelitales de la NASA, la ESA y otros proveedores de datos.</a:t>
            </a:r>
          </a:p>
        </p:txBody>
      </p:sp>
      <p:sp>
        <p:nvSpPr>
          <p:cNvPr id="4" name="Slide Number Placeholder 3"/>
          <p:cNvSpPr>
            <a:spLocks noGrp="1"/>
          </p:cNvSpPr>
          <p:nvPr>
            <p:ph type="sldNum" sz="quarter" idx="5"/>
          </p:nvPr>
        </p:nvSpPr>
        <p:spPr/>
        <p:txBody>
          <a:bodyPr/>
          <a:lstStyle/>
          <a:p>
            <a:fld id="{B3D966C5-2074-4C5B-AADB-C7E076E11BAD}" type="slidenum">
              <a:rPr lang="en-US" smtClean="0"/>
              <a:t>21</a:t>
            </a:fld>
            <a:endParaRPr lang="en-US"/>
          </a:p>
        </p:txBody>
      </p:sp>
    </p:spTree>
    <p:extLst>
      <p:ext uri="{BB962C8B-B14F-4D97-AF65-F5344CB8AC3E}">
        <p14:creationId xmlns:p14="http://schemas.microsoft.com/office/powerpoint/2010/main" val="327505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La API de JavaScript de GEE, y específicamente la interfaz del editor de código de GEE, es el método más común para interactuar con GEE. También es el más utilizado por los desarrolladores, por lo que se pueden encontrar muchos scripts útiles y código base en línea en la API de JavaScript. Sé que muchos de ustedes ya tienen experiencia trabajando con Python y probablemente se pregunten si pueden usar Python en lugar de JavaScript, y la respuesta corta es sí. Una API de Python para GEE está disponible a través de Google Colaboratory o Colab. Puede ser un poco más difícil de usar y no es tan común, por lo que nos centraremos la mayor parte de nuestro tiempo en la API de JavaScript, pero vamos a echar un vistazo rápido a Colab al final de esta sesión. Google Colab básicamente usa una versión especializada de Jupyter Notebooks como interfaz, por lo que si está familiarizado con los Jupyter Notebooks, es posible que le interese usar Colab. La captura de pantalla de esta diapositiva muestra un ejemplo de visualización de un solo mapa dentro de la interfaz de Colab.</a:t>
            </a:r>
            <a:endParaRPr dirty="0"/>
          </a:p>
        </p:txBody>
      </p:sp>
      <p:sp>
        <p:nvSpPr>
          <p:cNvPr id="209" name="Google Shape;209;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Una revisión rápida de algunas de las funcionalidades básicas de Google Earth Engine relevantes para el análisis de imágenes satelitales incluye la automatización del procesamiento y la visualización de datos, el monitoreo casi en tiempo real, los algoritmos de aprendizaje automático y la implementación de interfaces gráficas de usuario. Estas capacidades pueden ayudar con el procesamiento de grandes conjuntos de datos y la aplicación de algoritmos a múltiples imágenes durante una serie de tiempo, así como también hacer que los resultados y las visualizaciones de datos sean más accesibles. También notará que muchas de estas funciones son comunes en plataformas GIS más tradicionales como ArcGIS y QGIS, por lo que es importante tener en cuenta que muchas funciones que usa actualmente en una plataforma GIS de escritorio también están disponibles en GEE. Y aquí, en la diapositiva, tenemos una captura de pantalla de la interfaz del editor de código GEE, que muestra un clasificador de árboles de clasificación y regresión (o CART) implementado en el Área de la Bahía de San Francisco utilizando imágenes Landsat 8 para completar una clasificación de terreno simple que delinea zonas urbanas, forestales y tipos de cobertura de agua. Solo para darle un ejemplo rápido de cómo se ve esto.</a:t>
            </a:r>
            <a:endParaRPr dirty="0"/>
          </a:p>
        </p:txBody>
      </p:sp>
      <p:sp>
        <p:nvSpPr>
          <p:cNvPr id="218" name="Google Shape;218;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Entonces, como se mencionó en la diapositiva anterior, GEE tiene un gran potencial para las aplicaciones de monitoreo de la tierra. Aplicaciones como el monitoreo a largo plazo del cambio del paisaje; cálculo de índices relevantes que evalúan parámetros como vegetación, suelo, cubierta de nieve; y series temporales y análisis de detección de cambios de las características de la superficie terrestre. GEE también incluye funcionalidades para calcular estadísticas de resumen, evaluación de validación y precisión, y visualización y presentación de resultados. Los desarrolladores de Earth Engine realmente han tratado de hacer que la plataforma sea tan sólida como otras plataformas GIS para procesar, analizar y mostrar datos satelitales.</a:t>
            </a:r>
            <a:endParaRPr dirty="0"/>
          </a:p>
        </p:txBody>
      </p:sp>
      <p:sp>
        <p:nvSpPr>
          <p:cNvPr id="227" name="Google Shape;227;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Ahora hablemos de algunos de los productos de datos satelitales relevantes que están alojados y disponibles en GEE. La primera, y potencialmente la más extensa, es la Serie Landsat, con datos de todas las misiones exitosas de Landsat. La serie total cubre desde 1972 hasta el día de hoy, y con datos de Landsat 4 a 8, hay datos de resolución espacial de 30 metros disponibles desde 1982 en adelante. Esto incluye imágenes sin procesar, reflectancia de la parte superior de la atmósfera y productos de datos de reflectancia de la superficie. Estos productos están separados en niveles, con el nivel 1 representando las imágenes de mayor calidad con la menor cantidad de nubes. Sin embargo, las imágenes de nivel 2 siguen siendo buenas, pero pueden tener una mayor cobertura de nubes y más influencias atmosféricas. El uso de imágenes de nivel 1 puede reducir la necesidad de enmascarar o filtrar nubes dentro de su análisis, ya que ya se han seleccionado por su alta calidad, pero todas las imágenes deben filtrarse por cobertura de nubes. En esta diapositiva y en las próximas, proporcioné el enlace del catálogo de datos de Earth Engine como referencia para que pueda ver más de cerca los productos de datos disponibles.</a:t>
            </a:r>
            <a:endParaRPr dirty="0"/>
          </a:p>
        </p:txBody>
      </p:sp>
      <p:sp>
        <p:nvSpPr>
          <p:cNvPr id="236" name="Google Shape;236;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Los datos de Sentinel-2 también están disponibles a través de GEE e incluyen productos de reflectancia superficial y de la parte superior de la atmósfera. Las aplicaciones de los datos de Sentinel-2 son muy similares a las de Landsat, pero hay algunas diferencias notables. Sentinel-2 tiene una resolución espacial más alta de 10-20 m, una revisión de 5 días, pero tiene menos cobertura temporal general ya que los datos no comienzan hasta 2015. Sentinel-2 se usa a menudo junto con los datos de Landsat 8 para proporcionar una resolución temporal general más alta. Su resolución espacial más alta también suele ser útil para una diferenciación más fina de los tipos de cobertura terrestre.</a:t>
            </a:r>
            <a:endParaRPr dirty="0"/>
          </a:p>
        </p:txBody>
      </p:sp>
      <p:sp>
        <p:nvSpPr>
          <p:cNvPr id="250" name="Google Shape;250;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GEE también contiene el archivo MODIS, es probable que ya esté familiarizado con MODIS en cierta medida, pero como recordatorio, los datos de MODIS abarcan desde 2000 hasta la actualidad y son bastante populares debido a su alta resolución temporal, con un tiempo de revisión diario. En términos de productos de reflectancia, diría que dos de los más valiosos para completar sus propias tareas de monitoreo de la tierra son los productos de reflectancia de superficie diaria y global de 250 m de 8 días. El producto de 8 días compone píxeles de la más alta calidad durante un período de 8 días, lo que significa que este producto puede ser particularmente útil si su área de estudio se encuentra en un lugar que frecuentemente experimenta nubes. Estos datos de reflectancia superficial tienen capacidades similares a las de Landsat, pero la resolución espacial reducida puede ser un desafío para áreas de estudio más pequeñas. Y aquí, en la diapositiva, he mostrado un ejemplo del producto de reflectancia de superficie MODIS global diario en el mapa GEE. También hay una variedad de productos MODIS preprocesados que pueden resultarle útiles, como la cubierta de nieve, los índices de vegetación y el tipo de cubierta terrestre.</a:t>
            </a:r>
            <a:endParaRPr dirty="0"/>
          </a:p>
        </p:txBody>
      </p:sp>
      <p:sp>
        <p:nvSpPr>
          <p:cNvPr id="261" name="Google Shape;261;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Otro conjunto de datos que puede resultarle útil es Sentinel-1 SAR. Estos datos se procesan previamente y están listos para usar en GEE. Nos centraremos en las imágenes ópticas para esta serie, pero quería asegurarme de que se incluyera esta fuente de datos de radar. Los datos SAR son especialmente útiles para el mapeo de vegetación, y si desea involucrarse más con este tipo de datos en GEE, le recomiendo consultar nuestra capacitación en Mapeo y monitoreo forestal con datos SAR. Esta capacitación pasa por una variedad de ejercicios para mostrarle cómo manipular los datos SAR de un par de sensores diferentes en GEE. Puede encontrarlo aquí en el enlace que le proporcionamos.</a:t>
            </a:r>
            <a:endParaRPr dirty="0"/>
          </a:p>
        </p:txBody>
      </p:sp>
      <p:sp>
        <p:nvSpPr>
          <p:cNvPr id="271" name="Google Shape;271;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7</a:t>
            </a:fld>
            <a:endParaRPr lang="en-US" dirty="0"/>
          </a:p>
        </p:txBody>
      </p:sp>
    </p:spTree>
    <p:extLst>
      <p:ext uri="{BB962C8B-B14F-4D97-AF65-F5344CB8AC3E}">
        <p14:creationId xmlns:p14="http://schemas.microsoft.com/office/powerpoint/2010/main" val="2983652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Clr>
                <a:srgbClr val="000000"/>
              </a:buClr>
              <a:buSzPts val="1400"/>
              <a:buFont typeface="Arial"/>
              <a:buNone/>
            </a:pPr>
            <a:r>
              <a:rPr lang="es" dirty="0"/>
              <a:t>Muy bien, esa fue nuestra encuesta rápida de productos de datos relevantes disponibles, y ahora solo quiero cubrir algunas aplicaciones para tareas relacionadas con el monitoreo de la tierra. Con suerte, esto le dará una idea acerca de la versatilidad de GEE y los recursos que podrían ser útiles para su propio trabajo. Entonces, primero quiero referirme a algo que en realidad cubrí anteriormente en nuestra serie de incendios que terminó a fines de mayo. Hay un tutorial y un guión para mapear la severidad de las quemaduras en GEE disponibles por el programa de Información basada en el espacio para la gestión de desastres y respuesta a emergencias de las Naciones Unidas, también conocido como ONU SPIDER. Esta secuencia de comandos utiliza imágenes de Landsat 8 o Sentinel-2 para calcular la relación de quema normalizada para las imágenes previas y posteriores al incendio, diferencia las dos para crear una relación de quema normalizada diferenciada, y luego establece umbrales y mapea los resultados para crear mapas de severidad de quema para su elección. ubicación. Puede ver una captura de pantalla de esto para Empedrado, Chile en febrero de 2017 después de una serie de incendios en el área. Si la gravedad de las quemaduras es parte de sus esfuerzos de monitoreo de la tierra, definitivamente consulte esta capacitación.</a:t>
            </a:r>
            <a:endParaRPr dirty="0"/>
          </a:p>
        </p:txBody>
      </p:sp>
      <p:sp>
        <p:nvSpPr>
          <p:cNvPr id="289" name="Google Shape;289;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Otra aplicación demostrada de GEE es el mapeo de manglares. Nuestra capacitación anterior titulada Detección remota de manglares en apoyo de los Objetivos de Desarrollo Sostenible de la ONU detalla cómo mapear la extensión de los manglares y mostrar los resultados en GEE. La capacitación va paso a paso a través de una clasificación aleatoria de bosques para crear una serie temporal de cambios en la extensión de los manglares, y también detalla el proceso de creación de aplicaciones, herramientas e interfaces gráficas de usuario en GEE para comunicar y mostrar mejor los resultados. Puede ver un ejemplo de los resultados de esta capacitación aquí en la diapositiva, que muestra la extensión de los manglares para 2000, 2010 y 2020, y observe la interfaz gráfica que permite al usuario señalar y hacer clic para ver los resultados en lugar de tener que editar el código ellos mismos. Para obtener más información sobre este trabajo en particular, visite el </a:t>
            </a:r>
            <a:r>
              <a:rPr lang="es" sz="1600" dirty="0">
                <a:latin typeface="Century Gothic"/>
                <a:ea typeface="Century Gothic"/>
                <a:cs typeface="Century Gothic"/>
                <a:sym typeface="Century Gothic"/>
              </a:rPr>
              <a:t>explorador de datos y las aplicaciones de comparación creadas para mostrar este trabajo </a:t>
            </a:r>
            <a:r>
              <a:rPr lang="es" dirty="0"/>
              <a:t>. He proporcionado los enlaces en la diapositiva para que los vea más tarde. También hay una sección de capacitación en Mapeo y Monitoreo Forestal con datos SAR que mencioné anteriormente que repasa técnicas en GEE para mapear manglares usando datos SAR.</a:t>
            </a:r>
            <a:endParaRPr dirty="0"/>
          </a:p>
        </p:txBody>
      </p:sp>
      <p:sp>
        <p:nvSpPr>
          <p:cNvPr id="300" name="Google Shape;300;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Este fue el resultado final del equipo. Las clases utilizadas fueron urbana, forestal y cultivada (lo que da cuenta de tipos de cobertura como la agricultura). Inicialmente se calcularon más clases, pero se determinó que las clases más importantes eran estas tres, ya que el enfoque de esta parte del proyecto era identificar el hábitat de borde forestal-urbano. El mapa de la izquierda muestra estos tipos de cobertura, los bordes de las áreas urbanas y boscosas, y la superposición entre las dos. En el segundo mapa a la derecha, vemos el mapeo del hábitat del borde forestal-urbano resaltado en azul. En última instancia, el equipo del equipo pudo identificar con éxito el hábitat de borde en los corredores de transporte, los límites de las ciudades y los municipios pequeños, así como las áreas de recreación cercanas.</a:t>
            </a:r>
            <a:endParaRPr dirty="0"/>
          </a:p>
        </p:txBody>
      </p:sp>
      <p:sp>
        <p:nvSpPr>
          <p:cNvPr id="335" name="Google Shape;335;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Aquí están los resultados. Usaron el Índice de vegetación de diferencia normalizada, o NDVI, y el Índice de vegetación mejorado, o EVI, en GEE para mapear el cambio de vegetación de 2000 a 2019. Probablemente reconozca NDVI, que es un índice bastante clásico para mapear la vegetación, pero el equipo también optó por calcular el EVI, ya que tiende a funcionar mejor en áreas con vegetación densa. Tenga en cuenta que ambos mapas muestran cambios en sus respectivos índices de vegetación, con la mayor disminución de vegetación observada en el norte de la isla de Negros. Y, en última instancia, los administradores de la conservación pueden usar estos datos para orientar sus esfuerzos de restauración del hábitat y seleccionar ubicaciones privilegiadas para la reintroducción de las poblaciones de cerdos verrugosos y ciervos manchados de Bisaya.</a:t>
            </a:r>
            <a:endParaRPr dirty="0"/>
          </a:p>
        </p:txBody>
      </p:sp>
      <p:sp>
        <p:nvSpPr>
          <p:cNvPr id="415" name="Google Shape;415;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Mencioné esto brevemente en la diapositiva MODIS, pero también hay una variedad de capas de cobertura terrestre procesadas disponibles en GEE. He mostrado un ejemplo de uno aquí a la derecha. Estos son datos del conjunto de datos Capas de cobertura terrestre global de Copernicus. También hay capas que muestran el producto de tipo de cobertura terrestre MODIS, mapas de áreas forestales versus áreas no forestales derivadas de datos PALSAR y acceso a las capas de la base de datos de cobertura terrestre nacional del USGS. Asegúrese de echar un vistazo a estos enlaces del catálogo de datos para obtener una encuesta completa de las capas de datos y los archivos de imágenes disponibles.</a:t>
            </a:r>
            <a:endParaRPr dirty="0"/>
          </a:p>
        </p:txBody>
      </p:sp>
      <p:sp>
        <p:nvSpPr>
          <p:cNvPr id="280" name="Google Shape;280;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Y solo quiero recordarles rápidamente que esta será una introducción básica, así que si están un poco más avanzados con GEE, podríamos repasar algunas cosas que ya saben, pero esta sesión es para asegurarnos de que todos estemos en la misma página con los conceptos básicos de la plataforma. Bien, comencemos con nuestra primera sección que analiza las funcionalidades de GEE y los tipos de datos disponibles.</a:t>
            </a: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686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 dirty="0"/>
              <a:t>Con esto concluye nuestra primera sesión de la serie de monitoreo terrestre GEE. Aquí hay algunos puntos importantes de esta parte. El entorno basado en la nube de GEE puede eliminar las barreras para interactuar con los datos de detección remota, barreras como el almacenamiento de datos y la potencia informática personal. Y es importante tener en cuenta que las funcionalidades de GEE son similares a muchas plataformas GIS de escritorio que se utilizan para hacer cosas como crear clasificaciones de tierras y calcular parámetros ambientales a partir de datos satelitales. GEE también alberga muchos conjuntos de datos de monitoreo terrestre relevantes de sensores como Landsat, </a:t>
            </a:r>
            <a:r>
              <a:rPr lang="es" dirty="0">
                <a:solidFill>
                  <a:srgbClr val="0C0C0C"/>
                </a:solidFill>
              </a:rPr>
              <a:t>MODIS, Sentinel-2 y Sentinel-1 SAR. Y en nuestra actividad vio las capacidades de la API de JavaScript para completar funciones básicas como el filtrado de imágenes y el cálculo del índice de vegetación. También exploramos brevemente la API de Python alojada en Google Colab. Y asegúrese de unirse a nosotros la próxima semana para nuestra sesión sobre Clasificación de cobertura terrestre y evaluación de precisión.</a:t>
            </a: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a:t>
            </a:fld>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 dirty="0"/>
              <a:t>Con esto concluye nuestra primera sesión de la serie de monitoreo terrestre GEE. Aquí hay algunos puntos importantes de esta parte. El entorno basado en la nube de GEE puede eliminar las barreras para interactuar con los datos de detección remota, barreras como el almacenamiento de datos y la potencia informática personal. Y es importante tener en cuenta que las funcionalidades de GEE son similares a muchas plataformas GIS de escritorio que se utilizan para hacer cosas como crear clasificaciones de tierras y calcular parámetros ambientales a partir de datos satelitales. GEE también alberga muchos conjuntos de datos de monitoreo terrestre relevantes de sensores como Landsat, </a:t>
            </a:r>
            <a:r>
              <a:rPr lang="es" dirty="0">
                <a:solidFill>
                  <a:srgbClr val="0C0C0C"/>
                </a:solidFill>
              </a:rPr>
              <a:t>MODIS, Sentinel-2 y Sentinel-1 SAR. Y en nuestra actividad vio las capacidades de la API de JavaScript para completar funciones básicas como el filtrado de imágenes y el cálculo del índice de vegetación. También exploramos brevemente la API de Python alojada en Google Colab. Y asegúrese de unirse a nosotros la próxima semana para nuestra sesión sobre Clasificación de cobertura terrestre y evaluación de precisión.</a:t>
            </a: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31180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704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3588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6566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39</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68140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40</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57777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1400"/>
              <a:buNone/>
            </a:pPr>
            <a:endParaRPr dirty="0"/>
          </a:p>
        </p:txBody>
      </p:sp>
      <p:sp>
        <p:nvSpPr>
          <p:cNvPr id="995" name="Google Shape;9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dirty="0"/>
              <a:t>Hay muchas formas diferentes de clasificar las </a:t>
            </a:r>
            <a:r>
              <a:rPr lang="es" baseline="0" dirty="0"/>
              <a:t>imágenes, pero casi todas se pueden categorizar en dos enfoques: basadas en píxeles y basadas en objetos. En los enfoques basados en píxeles, cada píxel se agrupa en una clase espectralmente similar. Estos enfoques son más útiles cuando hay múltiples cambios en el uso de la tierra en un período corto de tiempo, y son más adecuados cuando hay una cobertura de datos de pared a pared y se requiere consistencia de series temporales a nivel de píxel.</a:t>
            </a:r>
          </a:p>
          <a:p>
            <a:endParaRPr lang="en-US" baseline="0" dirty="0"/>
          </a:p>
          <a:p>
            <a:r>
              <a:rPr lang="es" baseline="0" dirty="0"/>
              <a:t>Los enfoques basados en objetos dividen una imagen en grupos de píxeles que son espectralmente similares y espacialmente adyacentes. </a:t>
            </a:r>
            <a:r>
              <a:rPr lang="es" dirty="0"/>
              <a:t>Los límites de los grupos de píxeles delimitan los objetos del suelo de la misma manera que lo haría un analista humano en función de su forma, tono y textura. </a:t>
            </a:r>
            <a:r>
              <a:rPr lang="es" baseline="0" dirty="0"/>
              <a:t>Este proceso se llama segmentación. Este tipo de imágenes pueden ser más fáciles de interpretar para un analista. Este enfoque también se utiliza en imágenes de radar para reducir el moteado. Es especialmente útil para imágenes de alta resolución espacial porque los enfoques basados en píxeles tienden a ser muy ruidosos.</a:t>
            </a:r>
          </a:p>
          <a:p>
            <a:endParaRPr lang="en-US" baseline="0" dirty="0"/>
          </a:p>
          <a:p>
            <a:r>
              <a:rPr lang="es" baseline="0" dirty="0"/>
              <a:t>Las siguientes imágenes muestran las diferencias visuales entre los dos enfoques. A la derecha está el enfoque basado en píxeles y, a la derecha, puede ver la misma imagen que ha sido segmentada y clasificada. Produce una imagen mucho más suave.</a:t>
            </a:r>
            <a:endParaRPr lang="en-US" dirty="0"/>
          </a:p>
          <a:p>
            <a:endParaRPr lang="en-US" dirty="0"/>
          </a:p>
          <a:p>
            <a:endParaRPr lang="en-US" dirty="0"/>
          </a:p>
          <a:p>
            <a:r>
              <a:rPr lang="es" dirty="0"/>
              <a:t>http://www.ecognition.com/sites/default/files/273_0168.pdf</a:t>
            </a:r>
          </a:p>
          <a:p>
            <a:r>
              <a:rPr lang="es" dirty="0"/>
              <a:t>La segmentación de imágenes es el proceso de dividir </a:t>
            </a:r>
            <a:r>
              <a:rPr lang="es" baseline="0" dirty="0"/>
              <a:t>una imagen en grupos de píxeles que son espectralmente similares y espacialmente adyacentes.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10</a:t>
            </a:fld>
            <a:endParaRPr lang="en-US" dirty="0"/>
          </a:p>
        </p:txBody>
      </p:sp>
    </p:spTree>
    <p:extLst>
      <p:ext uri="{BB962C8B-B14F-4D97-AF65-F5344CB8AC3E}">
        <p14:creationId xmlns:p14="http://schemas.microsoft.com/office/powerpoint/2010/main" val="1310594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baseline="0" dirty="0"/>
              <a:t>Normalmente se utilizan </a:t>
            </a:r>
            <a:r>
              <a:rPr lang="es" dirty="0"/>
              <a:t>dos métodos diferentes para crear mapas de cobertura terrestre. </a:t>
            </a:r>
            <a:r>
              <a:rPr lang="es" baseline="0" dirty="0"/>
              <a:t>El método supervisado puede utilizar un enfoque basado en píxeles o un enfoque basado en objetos. El método no supervisado utiliza un enfoque basado en píxeles. El método supervisado utiliza áreas definidas por el usuario de tipos de cobertura terrestre conocidos que se denominan áreas de entrenamiento. Estas áreas se utilizan luego para definir los parámetros estadísticos de los algoritmos de clasificación. Luego, el algoritmo identifica y etiqueta automáticamente todos los píxeles o segmentos que son estadísticamente similares a los datos de entrenamiento.</a:t>
            </a:r>
          </a:p>
          <a:p>
            <a:endParaRPr lang="en-US" baseline="0" dirty="0"/>
          </a:p>
          <a:p>
            <a:r>
              <a:rPr lang="es" baseline="0" dirty="0"/>
              <a:t>En el método no supervisado, un algoritmo de clasificación asigna cada píxel a una de varias clases especificadas por el usuario. Luego, los intérpretes asignan a cada uno de los grupos de píxeles un valor correspondiente a una clase de cobertura terrestre.</a:t>
            </a:r>
          </a:p>
          <a:p>
            <a:endParaRPr lang="en-US" baseline="0" dirty="0"/>
          </a:p>
          <a:p>
            <a:r>
              <a:rPr lang="es" baseline="0" dirty="0"/>
              <a:t>Voy a describirles un poco más sobre el enfoque supervisado.</a:t>
            </a:r>
            <a:endParaRPr lang="en-US" dirty="0"/>
          </a:p>
          <a:p>
            <a:endParaRPr lang="en-US" dirty="0"/>
          </a:p>
          <a:p>
            <a:endParaRPr lang="en-US" dirty="0"/>
          </a:p>
          <a:p>
            <a:r>
              <a:rPr lang="es" dirty="0"/>
              <a:t>https://www.e-education.psu.edu/natureofgeoinfo/c8_p18.html</a:t>
            </a:r>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11</a:t>
            </a:fld>
            <a:endParaRPr lang="en-US" dirty="0"/>
          </a:p>
        </p:txBody>
      </p:sp>
    </p:spTree>
    <p:extLst>
      <p:ext uri="{BB962C8B-B14F-4D97-AF65-F5344CB8AC3E}">
        <p14:creationId xmlns:p14="http://schemas.microsoft.com/office/powerpoint/2010/main" val="121081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s" dirty="0"/>
              <a:t>Un </a:t>
            </a:r>
            <a:r>
              <a:rPr lang="es" baseline="0" dirty="0"/>
              <a:t>método de clasificación supervisada requiere que el analista seleccione áreas de entrenamiento donde sepa lo que hay sobre el terreno. Luego digitalizan un polígono dentro de esa área. O bien, si la imagen se ha segmentado, el analista identifica los segmentos asociados con los tipos de cobertura terrestre conocidos. Estos tipos de cobertura terrestre conocidos se pueden identificar a través del trabajo de campo o mediante la interpretación visual de fotografías aéreas o imágenes de alta resolución. Cada área conocida tiene sus propias características estadísticas o firma espectral. La imagen muestra tres tipos simplificados de cobertura terrestre, coníferas, agua y vegetación caducifolia y sus firmas espectrales asociadas.</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13</a:t>
            </a:fld>
            <a:endParaRPr lang="en-US" dirty="0"/>
          </a:p>
        </p:txBody>
      </p:sp>
    </p:spTree>
    <p:extLst>
      <p:ext uri="{BB962C8B-B14F-4D97-AF65-F5344CB8AC3E}">
        <p14:creationId xmlns:p14="http://schemas.microsoft.com/office/powerpoint/2010/main" val="605676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s" dirty="0"/>
              <a:t>Las firmas espectrales de las </a:t>
            </a:r>
            <a:r>
              <a:rPr lang="es" baseline="0" dirty="0"/>
              <a:t>áreas de entrenamiento </a:t>
            </a:r>
            <a:r>
              <a:rPr lang="es" dirty="0"/>
              <a:t>se utilizan luego para categorizar </a:t>
            </a:r>
            <a:r>
              <a:rPr lang="es" baseline="0" dirty="0"/>
              <a:t>cada píxel o cada segmento de la imagen, lo que da como resultado que se clasifique la imagen completa.</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14</a:t>
            </a:fld>
            <a:endParaRPr lang="en-US" dirty="0"/>
          </a:p>
        </p:txBody>
      </p:sp>
    </p:spTree>
    <p:extLst>
      <p:ext uri="{BB962C8B-B14F-4D97-AF65-F5344CB8AC3E}">
        <p14:creationId xmlns:p14="http://schemas.microsoft.com/office/powerpoint/2010/main" val="50704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Y solo quiero recordarles rápidamente que esta será una introducción básica, así que si están un poco más avanzados con GEE, podríamos repasar algunas cosas que ya saben, pero esta sesión es para asegurarnos de que todos estemos en la misma página con los conceptos básicos de la plataforma. Bien, comencemos con nuestra primera sección que analiza las funcionalidades de GEE y los tipos de datos disponibles.</a:t>
            </a: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s" dirty="0"/>
              <a:t>También quería recordarles a todos que necesitarán una cuenta de Google Earth Engine para participar en nuestras actividades. Si aún no lo ha hecho, asegúrese de ir al enlace que se muestra aquí, que también se puede encontrar en la página web de capacitación, para registrarse y obtener una cuenta. Las cuentas de Google Earth Engine son gratuitas y no es necesario tener una cuenta de Gmail para registrarse. Sin embargo, recomiendan que utilice su correo electrónico laboral o institucional. También puede simplemente buscar "registro de cuenta de motor de Google Earth" en su navegador. Esperamos que haya visto las instrucciones para registrarse en esta cuenta antes de tiempo, pero si no, no se preocupe. Puede seguir la actividad en pantalla, ya que reflejaré el editor de código a medida que avanzamos en el código. Pero asegúrese de registrarse en esa cuenta lo antes posible.</a:t>
            </a:r>
            <a:endParaRPr dirty="0"/>
          </a:p>
          <a:p>
            <a:pPr marL="457200" marR="0" lvl="0" indent="-228600" algn="l" rtl="0">
              <a:lnSpc>
                <a:spcPct val="100000"/>
              </a:lnSpc>
              <a:spcBef>
                <a:spcPts val="480"/>
              </a:spcBef>
              <a:spcAft>
                <a:spcPts val="0"/>
              </a:spcAft>
              <a:buSzPts val="1400"/>
              <a:buNone/>
            </a:pPr>
            <a:endParaRPr dirty="0"/>
          </a:p>
        </p:txBody>
      </p:sp>
      <p:sp>
        <p:nvSpPr>
          <p:cNvPr id="170" name="Google Shape;170;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hyperlink" Target="http://arset.gsfc.nasa.gov"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pic>
        <p:nvPicPr>
          <p:cNvPr id="13" name="Google Shape;13;p4" descr="Map&#10;&#10;Description automatically generated"/>
          <p:cNvPicPr preferRelativeResize="0"/>
          <p:nvPr/>
        </p:nvPicPr>
        <p:blipFill rotWithShape="1">
          <a:blip r:embed="rId2">
            <a:alphaModFix/>
          </a:blip>
          <a:srcRect l="3141" t="11388" r="576" b="8248"/>
          <a:stretch/>
        </p:blipFill>
        <p:spPr>
          <a:xfrm>
            <a:off x="1" y="0"/>
            <a:ext cx="12192000" cy="4606130"/>
          </a:xfrm>
          <a:prstGeom prst="rect">
            <a:avLst/>
          </a:prstGeom>
          <a:noFill/>
          <a:ln>
            <a:noFill/>
          </a:ln>
        </p:spPr>
      </p:pic>
      <p:pic>
        <p:nvPicPr>
          <p:cNvPr id="14" name="Google Shape;14;p4"/>
          <p:cNvPicPr preferRelativeResize="0"/>
          <p:nvPr/>
        </p:nvPicPr>
        <p:blipFill rotWithShape="1">
          <a:blip r:embed="rId3">
            <a:alphaModFix/>
          </a:blip>
          <a:srcRect/>
          <a:stretch/>
        </p:blipFill>
        <p:spPr>
          <a:xfrm>
            <a:off x="147638" y="4945063"/>
            <a:ext cx="1574800" cy="1574800"/>
          </a:xfrm>
          <a:prstGeom prst="rect">
            <a:avLst/>
          </a:prstGeom>
          <a:noFill/>
          <a:ln>
            <a:noFill/>
          </a:ln>
        </p:spPr>
      </p:pic>
      <p:sp>
        <p:nvSpPr>
          <p:cNvPr id="15" name="Google Shape;15;p4"/>
          <p:cNvSpPr txBox="1">
            <a:spLocks noGrp="1"/>
          </p:cNvSpPr>
          <p:nvPr>
            <p:ph type="body" idx="1"/>
          </p:nvPr>
        </p:nvSpPr>
        <p:spPr>
          <a:xfrm>
            <a:off x="1868408" y="5732462"/>
            <a:ext cx="9601111" cy="439738"/>
          </a:xfrm>
          <a:prstGeom prst="rect">
            <a:avLst/>
          </a:prstGeom>
          <a:noFill/>
          <a:ln>
            <a:noFill/>
          </a:ln>
        </p:spPr>
        <p:txBody>
          <a:bodyPr spcFirstLastPara="1" wrap="square" lIns="0" tIns="60925" rIns="121875" bIns="60925" anchor="ctr" anchorCtr="0">
            <a:noAutofit/>
          </a:bodyPr>
          <a:lstStyle>
            <a:lvl1pPr marL="457200" lvl="0" indent="-228600" algn="l">
              <a:lnSpc>
                <a:spcPct val="100000"/>
              </a:lnSpc>
              <a:spcBef>
                <a:spcPts val="800"/>
              </a:spcBef>
              <a:spcAft>
                <a:spcPts val="0"/>
              </a:spcAft>
              <a:buClr>
                <a:schemeClr val="dk1"/>
              </a:buClr>
              <a:buSzPts val="1600"/>
              <a:buFont typeface="Century Gothic"/>
              <a:buNone/>
              <a:defRPr sz="1600">
                <a:latin typeface="Century Gothic"/>
                <a:ea typeface="Century Gothic"/>
                <a:cs typeface="Century Gothic"/>
                <a:sym typeface="Century Gothic"/>
              </a:defRPr>
            </a:lvl1pPr>
            <a:lvl2pPr marL="914400" lvl="1"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2pPr>
            <a:lvl3pPr marL="1371600" lvl="2"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3pPr>
            <a:lvl4pPr marL="1828800" lvl="3"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4pPr>
            <a:lvl5pPr marL="2286000" lvl="4"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4"/>
          <p:cNvSpPr txBox="1">
            <a:spLocks noGrp="1"/>
          </p:cNvSpPr>
          <p:nvPr>
            <p:ph type="body" idx="2"/>
          </p:nvPr>
        </p:nvSpPr>
        <p:spPr>
          <a:xfrm>
            <a:off x="1868408" y="6265862"/>
            <a:ext cx="9601111" cy="439738"/>
          </a:xfrm>
          <a:prstGeom prst="rect">
            <a:avLst/>
          </a:prstGeom>
          <a:noFill/>
          <a:ln>
            <a:noFill/>
          </a:ln>
        </p:spPr>
        <p:txBody>
          <a:bodyPr spcFirstLastPara="1" wrap="square" lIns="0" tIns="60925" rIns="121875" bIns="60925" anchor="ctr" anchorCtr="0">
            <a:noAutofit/>
          </a:bodyPr>
          <a:lstStyle>
            <a:lvl1pPr marL="457200" lvl="0" indent="-228600" algn="l">
              <a:lnSpc>
                <a:spcPct val="100000"/>
              </a:lnSpc>
              <a:spcBef>
                <a:spcPts val="800"/>
              </a:spcBef>
              <a:spcAft>
                <a:spcPts val="0"/>
              </a:spcAft>
              <a:buClr>
                <a:schemeClr val="dk1"/>
              </a:buClr>
              <a:buSzPts val="1600"/>
              <a:buFont typeface="Century Gothic"/>
              <a:buNone/>
              <a:defRPr sz="1600">
                <a:latin typeface="Century Gothic"/>
                <a:ea typeface="Century Gothic"/>
                <a:cs typeface="Century Gothic"/>
                <a:sym typeface="Century Gothic"/>
              </a:defRPr>
            </a:lvl1pPr>
            <a:lvl2pPr marL="914400" lvl="1"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2pPr>
            <a:lvl3pPr marL="1371600" lvl="2"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3pPr>
            <a:lvl4pPr marL="1828800" lvl="3"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4pPr>
            <a:lvl5pPr marL="2286000" lvl="4"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4"/>
          <p:cNvSpPr txBox="1">
            <a:spLocks noGrp="1"/>
          </p:cNvSpPr>
          <p:nvPr>
            <p:ph type="ctrTitle"/>
          </p:nvPr>
        </p:nvSpPr>
        <p:spPr>
          <a:xfrm>
            <a:off x="1869729" y="4759067"/>
            <a:ext cx="9599790" cy="821233"/>
          </a:xfrm>
          <a:prstGeom prst="rect">
            <a:avLst/>
          </a:prstGeom>
          <a:noFill/>
          <a:ln>
            <a:noFill/>
          </a:ln>
        </p:spPr>
        <p:txBody>
          <a:bodyPr spcFirstLastPara="1" wrap="square" lIns="121875" tIns="60925" rIns="121875" bIns="60925" anchor="ctr" anchorCtr="0">
            <a:normAutofit/>
          </a:bodyPr>
          <a:lstStyle>
            <a:lvl1pPr lvl="0" algn="l">
              <a:lnSpc>
                <a:spcPct val="120000"/>
              </a:lnSpc>
              <a:spcBef>
                <a:spcPts val="0"/>
              </a:spcBef>
              <a:spcAft>
                <a:spcPts val="0"/>
              </a:spcAft>
              <a:buSzPts val="1400"/>
              <a:buNone/>
              <a:defRPr sz="320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p:nvPr/>
        </p:nvSpPr>
        <p:spPr>
          <a:xfrm>
            <a:off x="147638" y="319088"/>
            <a:ext cx="3297237"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National Aeronautics and Space Administration</a:t>
            </a:r>
            <a:endParaRPr sz="1400" b="0" i="0" u="none" strike="noStrike" cap="none" dirty="0">
              <a:solidFill>
                <a:srgbClr val="000000"/>
              </a:solidFill>
              <a:latin typeface="Arial"/>
              <a:ea typeface="Arial"/>
              <a:cs typeface="Arial"/>
              <a:sym typeface="Arial"/>
            </a:endParaRPr>
          </a:p>
        </p:txBody>
      </p:sp>
      <p:pic>
        <p:nvPicPr>
          <p:cNvPr id="19" name="Google Shape;19;p4"/>
          <p:cNvPicPr preferRelativeResize="0"/>
          <p:nvPr/>
        </p:nvPicPr>
        <p:blipFill rotWithShape="1">
          <a:blip r:embed="rId4">
            <a:alphaModFix/>
          </a:blip>
          <a:srcRect/>
          <a:stretch/>
        </p:blipFill>
        <p:spPr>
          <a:xfrm>
            <a:off x="1" y="2713322"/>
            <a:ext cx="1892808" cy="1892808"/>
          </a:xfrm>
          <a:prstGeom prst="rect">
            <a:avLst/>
          </a:prstGeom>
          <a:noFill/>
          <a:ln>
            <a:noFill/>
          </a:ln>
        </p:spPr>
      </p:pic>
      <p:pic>
        <p:nvPicPr>
          <p:cNvPr id="20" name="Google Shape;20;p4"/>
          <p:cNvPicPr preferRelativeResize="0"/>
          <p:nvPr/>
        </p:nvPicPr>
        <p:blipFill rotWithShape="1">
          <a:blip r:embed="rId5">
            <a:alphaModFix/>
          </a:blip>
          <a:srcRect/>
          <a:stretch/>
        </p:blipFill>
        <p:spPr>
          <a:xfrm>
            <a:off x="11158728" y="3572858"/>
            <a:ext cx="1033272" cy="1033272"/>
          </a:xfrm>
          <a:prstGeom prst="rect">
            <a:avLst/>
          </a:prstGeom>
          <a:noFill/>
          <a:ln>
            <a:noFill/>
          </a:ln>
        </p:spPr>
      </p:pic>
      <p:pic>
        <p:nvPicPr>
          <p:cNvPr id="21" name="Google Shape;21;p4"/>
          <p:cNvPicPr preferRelativeResize="0"/>
          <p:nvPr/>
        </p:nvPicPr>
        <p:blipFill rotWithShape="1">
          <a:blip r:embed="rId6">
            <a:alphaModFix/>
          </a:blip>
          <a:srcRect/>
          <a:stretch/>
        </p:blipFill>
        <p:spPr>
          <a:xfrm>
            <a:off x="9787128" y="0"/>
            <a:ext cx="2404872" cy="1889542"/>
          </a:xfrm>
          <a:prstGeom prst="rect">
            <a:avLst/>
          </a:prstGeom>
          <a:noFill/>
          <a:ln>
            <a:noFill/>
          </a:ln>
        </p:spPr>
      </p:pic>
      <p:pic>
        <p:nvPicPr>
          <p:cNvPr id="22" name="Google Shape;22;p4" descr="NASA insigniaCMYK"/>
          <p:cNvPicPr preferRelativeResize="0"/>
          <p:nvPr/>
        </p:nvPicPr>
        <p:blipFill rotWithShape="1">
          <a:blip r:embed="rId7">
            <a:alphaModFix/>
          </a:blip>
          <a:srcRect/>
          <a:stretch/>
        </p:blipFill>
        <p:spPr>
          <a:xfrm>
            <a:off x="11270087" y="138023"/>
            <a:ext cx="810554" cy="6489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Subtitle+Blank">
  <p:cSld name="3_Title+Subtitle+Blank">
    <p:spTree>
      <p:nvGrpSpPr>
        <p:cNvPr id="1" name="Shape 104"/>
        <p:cNvGrpSpPr/>
        <p:nvPr/>
      </p:nvGrpSpPr>
      <p:grpSpPr>
        <a:xfrm>
          <a:off x="0" y="0"/>
          <a:ext cx="0" cy="0"/>
          <a:chOff x="0" y="0"/>
          <a:chExt cx="0" cy="0"/>
        </a:xfrm>
      </p:grpSpPr>
      <p:sp>
        <p:nvSpPr>
          <p:cNvPr id="105" name="Google Shape;105;p14"/>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6" name="Google Shape;106;p14"/>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107" name="Google Shape;107;p14"/>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08" name="Google Shape;108;p14"/>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4"/>
          <p:cNvSpPr txBox="1">
            <a:spLocks noGrp="1"/>
          </p:cNvSpPr>
          <p:nvPr>
            <p:ph type="body" idx="1"/>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10" name="Google Shape;110;p14"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11" name="Google Shape;111;p14"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12"/>
        <p:cNvGrpSpPr/>
        <p:nvPr/>
      </p:nvGrpSpPr>
      <p:grpSpPr>
        <a:xfrm>
          <a:off x="0" y="0"/>
          <a:ext cx="0" cy="0"/>
          <a:chOff x="0" y="0"/>
          <a:chExt cx="0" cy="0"/>
        </a:xfrm>
      </p:grpSpPr>
      <p:sp>
        <p:nvSpPr>
          <p:cNvPr id="113" name="Google Shape;113;p15"/>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4" name="Google Shape;114;p15"/>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15" name="Google Shape;115;p15"/>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116" name="Google Shape;116;p15"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17" name="Google Shape;117;p15"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0121"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sp>
        <p:nvSpPr>
          <p:cNvPr id="11" name="Content Placeholder 2"/>
          <p:cNvSpPr>
            <a:spLocks noGrp="1"/>
          </p:cNvSpPr>
          <p:nvPr>
            <p:ph idx="11"/>
          </p:nvPr>
        </p:nvSpPr>
        <p:spPr>
          <a:xfrm>
            <a:off x="6132585"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5"/>
          <p:cNvSpPr>
            <a:spLocks noGrp="1"/>
          </p:cNvSpPr>
          <p:nvPr>
            <p:ph sz="quarter" idx="12" hasCustomPrompt="1"/>
          </p:nvPr>
        </p:nvSpPr>
        <p:spPr>
          <a:xfrm>
            <a:off x="48012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365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pic>
        <p:nvPicPr>
          <p:cNvPr id="12" name="Google Shape;48;p6" descr="A picture containing square&#10;&#10;Description automatically generated">
            <a:extLst>
              <a:ext uri="{FF2B5EF4-FFF2-40B4-BE49-F238E27FC236}">
                <a16:creationId xmlns:a16="http://schemas.microsoft.com/office/drawing/2014/main" id="{52EE95A8-8E79-4934-A6D7-A1CADFFD640E}"/>
              </a:ext>
            </a:extLst>
          </p:cNvPr>
          <p:cNvPicPr preferRelativeResize="0"/>
          <p:nvPr userDrawn="1"/>
        </p:nvPicPr>
        <p:blipFill rotWithShape="1">
          <a:blip r:embed="rId2">
            <a:alphaModFix/>
          </a:blip>
          <a:srcRect/>
          <a:stretch/>
        </p:blipFill>
        <p:spPr>
          <a:xfrm>
            <a:off x="5937" y="5848791"/>
            <a:ext cx="1033273" cy="1033273"/>
          </a:xfrm>
          <a:prstGeom prst="rect">
            <a:avLst/>
          </a:prstGeom>
          <a:noFill/>
          <a:ln>
            <a:noFill/>
          </a:ln>
        </p:spPr>
      </p:pic>
      <p:pic>
        <p:nvPicPr>
          <p:cNvPr id="18" name="Google Shape;49;p6" descr="Icon&#10;&#10;Description automatically generated">
            <a:extLst>
              <a:ext uri="{FF2B5EF4-FFF2-40B4-BE49-F238E27FC236}">
                <a16:creationId xmlns:a16="http://schemas.microsoft.com/office/drawing/2014/main" id="{12CE5FB7-A318-4492-A872-D25CC2182AB9}"/>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21" name="Google Shape;113;p15">
            <a:extLst>
              <a:ext uri="{FF2B5EF4-FFF2-40B4-BE49-F238E27FC236}">
                <a16:creationId xmlns:a16="http://schemas.microsoft.com/office/drawing/2014/main" id="{1E11A39E-469F-47C6-AC29-464679F665C1}"/>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22" name="Google Shape;114;p15">
            <a:extLst>
              <a:ext uri="{FF2B5EF4-FFF2-40B4-BE49-F238E27FC236}">
                <a16:creationId xmlns:a16="http://schemas.microsoft.com/office/drawing/2014/main" id="{EE5E45FC-9DE0-420A-AA10-B07016D93F25}"/>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23" name="Google Shape;115;p15">
            <a:extLst>
              <a:ext uri="{FF2B5EF4-FFF2-40B4-BE49-F238E27FC236}">
                <a16:creationId xmlns:a16="http://schemas.microsoft.com/office/drawing/2014/main" id="{FEFB7317-60FA-4ED8-8950-0D2F3BA4A61F}"/>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3007423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wo Column no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6130514"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5"/>
          <p:cNvSpPr>
            <a:spLocks noGrp="1"/>
          </p:cNvSpPr>
          <p:nvPr>
            <p:ph sz="quarter" idx="12" hasCustomPrompt="1"/>
          </p:nvPr>
        </p:nvSpPr>
        <p:spPr>
          <a:xfrm>
            <a:off x="482192"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158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pic>
        <p:nvPicPr>
          <p:cNvPr id="10" name="Google Shape;48;p6" descr="A picture containing square&#10;&#10;Description automatically generated">
            <a:extLst>
              <a:ext uri="{FF2B5EF4-FFF2-40B4-BE49-F238E27FC236}">
                <a16:creationId xmlns:a16="http://schemas.microsoft.com/office/drawing/2014/main" id="{4D8754FF-C472-41A5-848E-ADB64E39B362}"/>
              </a:ext>
            </a:extLst>
          </p:cNvPr>
          <p:cNvPicPr preferRelativeResize="0"/>
          <p:nvPr userDrawn="1"/>
        </p:nvPicPr>
        <p:blipFill rotWithShape="1">
          <a:blip r:embed="rId2">
            <a:alphaModFix/>
          </a:blip>
          <a:srcRect/>
          <a:stretch/>
        </p:blipFill>
        <p:spPr>
          <a:xfrm>
            <a:off x="5937" y="5824727"/>
            <a:ext cx="1033273" cy="1033273"/>
          </a:xfrm>
          <a:prstGeom prst="rect">
            <a:avLst/>
          </a:prstGeom>
          <a:noFill/>
          <a:ln>
            <a:noFill/>
          </a:ln>
        </p:spPr>
      </p:pic>
      <p:pic>
        <p:nvPicPr>
          <p:cNvPr id="12" name="Google Shape;49;p6" descr="Icon&#10;&#10;Description automatically generated">
            <a:extLst>
              <a:ext uri="{FF2B5EF4-FFF2-40B4-BE49-F238E27FC236}">
                <a16:creationId xmlns:a16="http://schemas.microsoft.com/office/drawing/2014/main" id="{506A1DC2-F245-46F8-98CD-840B28802D2E}"/>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18" name="Google Shape;113;p15">
            <a:extLst>
              <a:ext uri="{FF2B5EF4-FFF2-40B4-BE49-F238E27FC236}">
                <a16:creationId xmlns:a16="http://schemas.microsoft.com/office/drawing/2014/main" id="{03FD0391-0C55-411A-8CFD-D90F1E5289B6}"/>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9" name="Google Shape;114;p15">
            <a:extLst>
              <a:ext uri="{FF2B5EF4-FFF2-40B4-BE49-F238E27FC236}">
                <a16:creationId xmlns:a16="http://schemas.microsoft.com/office/drawing/2014/main" id="{E6BCAB4D-6CA3-446C-8B77-BB0AF4D4CBA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20" name="Google Shape;115;p15">
            <a:extLst>
              <a:ext uri="{FF2B5EF4-FFF2-40B4-BE49-F238E27FC236}">
                <a16:creationId xmlns:a16="http://schemas.microsoft.com/office/drawing/2014/main" id="{0EA996F8-D3AE-4D18-8F45-75B9F36C3738}"/>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2185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32D104-E65A-E34E-B22C-99CB7298395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6C7DEDE-2EAC-4044-8D27-2F284B42DB8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A0FC0A7-1079-0140-AB2D-A54603B369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pic>
        <p:nvPicPr>
          <p:cNvPr id="5" name="Google Shape;48;p6" descr="A picture containing square&#10;&#10;Description automatically generated">
            <a:extLst>
              <a:ext uri="{FF2B5EF4-FFF2-40B4-BE49-F238E27FC236}">
                <a16:creationId xmlns:a16="http://schemas.microsoft.com/office/drawing/2014/main" id="{805E9CAF-D2B2-4B3B-BA2D-EBCED443E0EB}"/>
              </a:ext>
            </a:extLst>
          </p:cNvPr>
          <p:cNvPicPr preferRelativeResize="0"/>
          <p:nvPr userDrawn="1"/>
        </p:nvPicPr>
        <p:blipFill rotWithShape="1">
          <a:blip r:embed="rId2">
            <a:alphaModFix/>
          </a:blip>
          <a:srcRect/>
          <a:stretch/>
        </p:blipFill>
        <p:spPr>
          <a:xfrm>
            <a:off x="5937" y="5824727"/>
            <a:ext cx="1033273" cy="1033273"/>
          </a:xfrm>
          <a:prstGeom prst="rect">
            <a:avLst/>
          </a:prstGeom>
          <a:noFill/>
          <a:ln>
            <a:noFill/>
          </a:ln>
        </p:spPr>
      </p:pic>
      <p:pic>
        <p:nvPicPr>
          <p:cNvPr id="6" name="Google Shape;49;p6" descr="Icon&#10;&#10;Description automatically generated">
            <a:extLst>
              <a:ext uri="{FF2B5EF4-FFF2-40B4-BE49-F238E27FC236}">
                <a16:creationId xmlns:a16="http://schemas.microsoft.com/office/drawing/2014/main" id="{AA757D48-A0A2-47D2-B9EF-19044D435FC9}"/>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7" name="Google Shape;113;p15">
            <a:extLst>
              <a:ext uri="{FF2B5EF4-FFF2-40B4-BE49-F238E27FC236}">
                <a16:creationId xmlns:a16="http://schemas.microsoft.com/office/drawing/2014/main" id="{F1C313E0-59A5-4410-84FE-353C294DA61D}"/>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8" name="Google Shape;114;p15">
            <a:extLst>
              <a:ext uri="{FF2B5EF4-FFF2-40B4-BE49-F238E27FC236}">
                <a16:creationId xmlns:a16="http://schemas.microsoft.com/office/drawing/2014/main" id="{293A0155-0208-47C4-95E1-6518609F02A8}"/>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9" name="Google Shape;115;p15">
            <a:extLst>
              <a:ext uri="{FF2B5EF4-FFF2-40B4-BE49-F238E27FC236}">
                <a16:creationId xmlns:a16="http://schemas.microsoft.com/office/drawing/2014/main" id="{E5C3A2F0-F5B1-441D-BB98-4C581CA23404}"/>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6104648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766"/>
            <a:ext cx="2024477" cy="6858000"/>
          </a:xfrm>
          <a:prstGeom prst="rect">
            <a:avLst/>
          </a:prstGeom>
        </p:spPr>
      </p:pic>
      <p:pic>
        <p:nvPicPr>
          <p:cNvPr id="14" name="Picture 25" descr="NASA insigniaCMYK"/>
          <p:cNvPicPr preferRelativeResize="0">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902615" y="253312"/>
            <a:ext cx="1065892" cy="853440"/>
          </a:xfrm>
          <a:prstGeom prst="rect">
            <a:avLst/>
          </a:prstGeom>
          <a:noFill/>
          <a:ln w="9525">
            <a:noFill/>
            <a:miter lim="800000"/>
            <a:headEnd/>
            <a:tailEnd/>
          </a:ln>
        </p:spPr>
      </p:pic>
      <p:sp>
        <p:nvSpPr>
          <p:cNvPr id="18" name="Title 1"/>
          <p:cNvSpPr>
            <a:spLocks noGrp="1"/>
          </p:cNvSpPr>
          <p:nvPr>
            <p:ph type="ctrTitle"/>
          </p:nvPr>
        </p:nvSpPr>
        <p:spPr>
          <a:xfrm>
            <a:off x="2617122" y="2503976"/>
            <a:ext cx="9144588" cy="1233664"/>
          </a:xfrm>
        </p:spPr>
        <p:txBody>
          <a:bodyPr anchor="ctr">
            <a:normAutofit/>
          </a:bodyPr>
          <a:lstStyle>
            <a:lvl1pPr>
              <a:lnSpc>
                <a:spcPct val="120000"/>
              </a:lnSpc>
              <a:spcAft>
                <a:spcPts val="0"/>
              </a:spcAft>
              <a:defRPr sz="3200">
                <a:latin typeface="Arial"/>
                <a:cs typeface="Arial"/>
              </a:defRPr>
            </a:lvl1pPr>
          </a:lstStyle>
          <a:p>
            <a:r>
              <a:rPr lang="en-US"/>
              <a:t>Click to edit Master title style</a:t>
            </a:r>
            <a:endParaRPr lang="en-US" dirty="0"/>
          </a:p>
        </p:txBody>
      </p:sp>
      <p:sp>
        <p:nvSpPr>
          <p:cNvPr id="19" name="Subtitle 2"/>
          <p:cNvSpPr>
            <a:spLocks noGrp="1"/>
          </p:cNvSpPr>
          <p:nvPr>
            <p:ph type="subTitle" idx="1"/>
          </p:nvPr>
        </p:nvSpPr>
        <p:spPr>
          <a:xfrm>
            <a:off x="2617122" y="4110464"/>
            <a:ext cx="9144588" cy="1398333"/>
          </a:xfrm>
        </p:spPr>
        <p:txBody>
          <a:bodyPr lIns="121899"/>
          <a:lstStyle>
            <a:lvl1pPr marL="0" indent="0" algn="l">
              <a:buNone/>
              <a:defRPr>
                <a:solidFill>
                  <a:schemeClr val="tx1"/>
                </a:solidFill>
                <a:latin typeface="Arial"/>
                <a:cs typeface="Aria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lang="en-US" dirty="0"/>
          </a:p>
        </p:txBody>
      </p:sp>
      <p:cxnSp>
        <p:nvCxnSpPr>
          <p:cNvPr id="22" name="Straight Connector 21"/>
          <p:cNvCxnSpPr/>
          <p:nvPr/>
        </p:nvCxnSpPr>
        <p:spPr>
          <a:xfrm flipV="1">
            <a:off x="2613346" y="2300635"/>
            <a:ext cx="5215466" cy="225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617121" y="3907119"/>
            <a:ext cx="5215466" cy="225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60481" y="6360571"/>
            <a:ext cx="2420948" cy="292366"/>
          </a:xfrm>
          <a:prstGeom prst="rect">
            <a:avLst/>
          </a:prstGeom>
          <a:noFill/>
        </p:spPr>
        <p:txBody>
          <a:bodyPr wrap="square" lIns="121899" tIns="60949" rIns="121899" bIns="60949" rtlCol="0" anchor="ctr">
            <a:spAutoFit/>
          </a:bodyPr>
          <a:lstStyle/>
          <a:p>
            <a:pPr algn="l"/>
            <a:r>
              <a:rPr lang="en-US" sz="1100" dirty="0">
                <a:latin typeface="Arial"/>
                <a:cs typeface="Arial"/>
              </a:rPr>
              <a:t>www.nasa.gov</a:t>
            </a:r>
          </a:p>
        </p:txBody>
      </p:sp>
      <p:sp>
        <p:nvSpPr>
          <p:cNvPr id="25" name="TextBox 24"/>
          <p:cNvSpPr txBox="1"/>
          <p:nvPr/>
        </p:nvSpPr>
        <p:spPr>
          <a:xfrm>
            <a:off x="8273807" y="479489"/>
            <a:ext cx="2420948" cy="461643"/>
          </a:xfrm>
          <a:prstGeom prst="rect">
            <a:avLst/>
          </a:prstGeom>
          <a:noFill/>
        </p:spPr>
        <p:txBody>
          <a:bodyPr wrap="square" lIns="121899" tIns="60949" rIns="121899" bIns="60949" rtlCol="0">
            <a:spAutoFit/>
          </a:bodyPr>
          <a:lstStyle/>
          <a:p>
            <a:pPr algn="r"/>
            <a:r>
              <a:rPr lang="en-US" sz="1100" dirty="0">
                <a:latin typeface="Arial"/>
                <a:cs typeface="Arial"/>
              </a:rPr>
              <a:t>National</a:t>
            </a:r>
            <a:r>
              <a:rPr lang="en-US" sz="1100" baseline="0" dirty="0">
                <a:latin typeface="Arial"/>
                <a:cs typeface="Arial"/>
              </a:rPr>
              <a:t> Aeronautics and</a:t>
            </a:r>
          </a:p>
          <a:p>
            <a:pPr algn="r"/>
            <a:r>
              <a:rPr lang="en-US" sz="1100" baseline="0" dirty="0">
                <a:latin typeface="Arial"/>
                <a:cs typeface="Arial"/>
              </a:rPr>
              <a:t>Space Administration</a:t>
            </a:r>
            <a:endParaRPr lang="en-US" sz="1100" dirty="0">
              <a:latin typeface="Arial"/>
              <a:cs typeface="Arial"/>
            </a:endParaRPr>
          </a:p>
        </p:txBody>
      </p:sp>
      <p:cxnSp>
        <p:nvCxnSpPr>
          <p:cNvPr id="26" name="Straight Connector 25"/>
          <p:cNvCxnSpPr/>
          <p:nvPr/>
        </p:nvCxnSpPr>
        <p:spPr>
          <a:xfrm>
            <a:off x="10766611" y="268041"/>
            <a:ext cx="0" cy="83671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2617121" y="1025530"/>
            <a:ext cx="3503170" cy="1209975"/>
            <a:chOff x="2296584" y="769145"/>
            <a:chExt cx="2627378" cy="907481"/>
          </a:xfrm>
        </p:grpSpPr>
        <p:sp>
          <p:nvSpPr>
            <p:cNvPr id="28" name="TextBox 27"/>
            <p:cNvSpPr txBox="1"/>
            <p:nvPr userDrawn="1"/>
          </p:nvSpPr>
          <p:spPr>
            <a:xfrm>
              <a:off x="2296584" y="769145"/>
              <a:ext cx="2627378" cy="885675"/>
            </a:xfrm>
            <a:prstGeom prst="rect">
              <a:avLst/>
            </a:prstGeom>
            <a:noFill/>
          </p:spPr>
          <p:txBody>
            <a:bodyPr wrap="square" rtlCol="0">
              <a:spAutoFit/>
            </a:bodyPr>
            <a:lstStyle/>
            <a:p>
              <a:r>
                <a:rPr lang="en-US" sz="2400" dirty="0">
                  <a:latin typeface="Arial"/>
                  <a:cs typeface="Arial"/>
                </a:rPr>
                <a:t>ARSET</a:t>
              </a:r>
            </a:p>
            <a:p>
              <a:r>
                <a:rPr lang="en-US" sz="1600" dirty="0">
                  <a:latin typeface="Arial"/>
                  <a:cs typeface="Arial"/>
                </a:rPr>
                <a:t>Applied Remote Sensing Training</a:t>
              </a:r>
            </a:p>
            <a:p>
              <a:pPr>
                <a:lnSpc>
                  <a:spcPct val="120000"/>
                </a:lnSpc>
                <a:spcBef>
                  <a:spcPts val="0"/>
                </a:spcBef>
              </a:pPr>
              <a:r>
                <a:rPr lang="en-US" sz="1300" dirty="0">
                  <a:latin typeface="Arial"/>
                  <a:cs typeface="Arial"/>
                  <a:hlinkClick r:id="rId4"/>
                </a:rPr>
                <a:t>http://arset.gsfc.nasa.gov</a:t>
              </a:r>
              <a:endParaRPr lang="en-US" sz="1300" dirty="0">
                <a:latin typeface="Arial"/>
                <a:cs typeface="Arial"/>
              </a:endParaRPr>
            </a:p>
            <a:p>
              <a:pPr>
                <a:lnSpc>
                  <a:spcPct val="130000"/>
                </a:lnSpc>
                <a:spcBef>
                  <a:spcPts val="0"/>
                </a:spcBef>
              </a:pPr>
              <a:r>
                <a:rPr lang="en-US" sz="1300" dirty="0">
                  <a:latin typeface="Arial"/>
                  <a:cs typeface="Arial"/>
                </a:rPr>
                <a:t>    </a:t>
              </a:r>
              <a:r>
                <a:rPr lang="en-US" sz="1300" baseline="0" dirty="0">
                  <a:latin typeface="Arial"/>
                  <a:cs typeface="Arial"/>
                </a:rPr>
                <a:t>  </a:t>
              </a:r>
              <a:r>
                <a:rPr lang="en-US" sz="1300" dirty="0">
                  <a:latin typeface="Arial"/>
                  <a:cs typeface="Arial"/>
                </a:rPr>
                <a:t>@NASAARSET</a:t>
              </a:r>
            </a:p>
          </p:txBody>
        </p:sp>
        <p:pic>
          <p:nvPicPr>
            <p:cNvPr id="29" name="Picture 28" descr="TwitterLogo_#55acee.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342858" y="1425236"/>
              <a:ext cx="251390" cy="251390"/>
            </a:xfrm>
            <a:prstGeom prst="rect">
              <a:avLst/>
            </a:prstGeom>
          </p:spPr>
        </p:pic>
      </p:grpSp>
    </p:spTree>
    <p:extLst>
      <p:ext uri="{BB962C8B-B14F-4D97-AF65-F5344CB8AC3E}">
        <p14:creationId xmlns:p14="http://schemas.microsoft.com/office/powerpoint/2010/main" val="162077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482193" y="1474334"/>
            <a:ext cx="11227615"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dirty="0"/>
              <a:t>Click to edit Master text styles</a:t>
            </a:r>
          </a:p>
        </p:txBody>
      </p:sp>
      <p:sp>
        <p:nvSpPr>
          <p:cNvPr id="6" name="Content Placeholder 5"/>
          <p:cNvSpPr>
            <a:spLocks noGrp="1"/>
          </p:cNvSpPr>
          <p:nvPr>
            <p:ph sz="quarter" idx="11" hasCustomPrompt="1"/>
          </p:nvPr>
        </p:nvSpPr>
        <p:spPr>
          <a:xfrm>
            <a:off x="482725" y="5880295"/>
            <a:ext cx="1123175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0" name="Google Shape;113;p15">
            <a:extLst>
              <a:ext uri="{FF2B5EF4-FFF2-40B4-BE49-F238E27FC236}">
                <a16:creationId xmlns:a16="http://schemas.microsoft.com/office/drawing/2014/main" id="{8248679A-5A0A-450D-9821-DC769DC6C66F}"/>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 name="Google Shape;114;p15">
            <a:extLst>
              <a:ext uri="{FF2B5EF4-FFF2-40B4-BE49-F238E27FC236}">
                <a16:creationId xmlns:a16="http://schemas.microsoft.com/office/drawing/2014/main" id="{A1292BF8-E642-49B9-9F85-4E753E1A70DD}"/>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4C0B3D3E-4EE7-4D95-A599-A0048B07B4DE}"/>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63264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Subtitle">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11227615" cy="424999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5"/>
          <p:cNvSpPr>
            <a:spLocks noGrp="1"/>
          </p:cNvSpPr>
          <p:nvPr>
            <p:ph sz="quarter" idx="11" hasCustomPrompt="1"/>
          </p:nvPr>
        </p:nvSpPr>
        <p:spPr>
          <a:xfrm>
            <a:off x="480121" y="5880295"/>
            <a:ext cx="1123175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8" name="Google Shape;113;p15">
            <a:extLst>
              <a:ext uri="{FF2B5EF4-FFF2-40B4-BE49-F238E27FC236}">
                <a16:creationId xmlns:a16="http://schemas.microsoft.com/office/drawing/2014/main" id="{7AE1B615-6AA4-49D4-81C5-2D6AE4E05EF2}"/>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9" name="Google Shape;114;p15">
            <a:extLst>
              <a:ext uri="{FF2B5EF4-FFF2-40B4-BE49-F238E27FC236}">
                <a16:creationId xmlns:a16="http://schemas.microsoft.com/office/drawing/2014/main" id="{13047EA5-1027-49CA-B564-C52DE9CA554B}"/>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 name="Google Shape;115;p15">
            <a:extLst>
              <a:ext uri="{FF2B5EF4-FFF2-40B4-BE49-F238E27FC236}">
                <a16:creationId xmlns:a16="http://schemas.microsoft.com/office/drawing/2014/main" id="{9D8B5935-3B7C-4E06-BD49-07F5D75E6F1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69501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0121"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sp>
        <p:nvSpPr>
          <p:cNvPr id="11" name="Content Placeholder 2"/>
          <p:cNvSpPr>
            <a:spLocks noGrp="1"/>
          </p:cNvSpPr>
          <p:nvPr>
            <p:ph idx="11"/>
          </p:nvPr>
        </p:nvSpPr>
        <p:spPr>
          <a:xfrm>
            <a:off x="6132585"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5"/>
          <p:cNvSpPr>
            <a:spLocks noGrp="1"/>
          </p:cNvSpPr>
          <p:nvPr>
            <p:ph sz="quarter" idx="12" hasCustomPrompt="1"/>
          </p:nvPr>
        </p:nvSpPr>
        <p:spPr>
          <a:xfrm>
            <a:off x="48012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365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2" name="Google Shape;113;p15">
            <a:extLst>
              <a:ext uri="{FF2B5EF4-FFF2-40B4-BE49-F238E27FC236}">
                <a16:creationId xmlns:a16="http://schemas.microsoft.com/office/drawing/2014/main" id="{408B2C5F-07F1-462D-8588-8C5CAF499216}"/>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8" name="Google Shape;114;p15">
            <a:extLst>
              <a:ext uri="{FF2B5EF4-FFF2-40B4-BE49-F238E27FC236}">
                <a16:creationId xmlns:a16="http://schemas.microsoft.com/office/drawing/2014/main" id="{EBEC3A60-F526-4482-AA86-6554A7D6D824}"/>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9" name="Google Shape;115;p15">
            <a:extLst>
              <a:ext uri="{FF2B5EF4-FFF2-40B4-BE49-F238E27FC236}">
                <a16:creationId xmlns:a16="http://schemas.microsoft.com/office/drawing/2014/main" id="{A8D414B6-AF89-4115-85B9-DAED66204FCD}"/>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3304303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no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6130514"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5"/>
          <p:cNvSpPr>
            <a:spLocks noGrp="1"/>
          </p:cNvSpPr>
          <p:nvPr>
            <p:ph sz="quarter" idx="12" hasCustomPrompt="1"/>
          </p:nvPr>
        </p:nvSpPr>
        <p:spPr>
          <a:xfrm>
            <a:off x="482192"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158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0" name="Google Shape;113;p15">
            <a:extLst>
              <a:ext uri="{FF2B5EF4-FFF2-40B4-BE49-F238E27FC236}">
                <a16:creationId xmlns:a16="http://schemas.microsoft.com/office/drawing/2014/main" id="{2BCCD121-A92B-4FF1-9A6C-E1788DAFC07D}"/>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EF536589-5B3B-4AD7-A6E1-F37BC6C9F8E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8" name="Google Shape;115;p15">
            <a:extLst>
              <a:ext uri="{FF2B5EF4-FFF2-40B4-BE49-F238E27FC236}">
                <a16:creationId xmlns:a16="http://schemas.microsoft.com/office/drawing/2014/main" id="{FD60D22C-40C5-4BB5-8CCC-5E1CF5B1B676}"/>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71699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2 Column">
  <p:cSld name="3_Title+2 Column">
    <p:spTree>
      <p:nvGrpSpPr>
        <p:cNvPr id="1" name="Shape 23"/>
        <p:cNvGrpSpPr/>
        <p:nvPr/>
      </p:nvGrpSpPr>
      <p:grpSpPr>
        <a:xfrm>
          <a:off x="0" y="0"/>
          <a:ext cx="0" cy="0"/>
          <a:chOff x="0" y="0"/>
          <a:chExt cx="0" cy="0"/>
        </a:xfrm>
      </p:grpSpPr>
      <p:sp>
        <p:nvSpPr>
          <p:cNvPr id="24" name="Google Shape;24;p8"/>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25" name="Google Shape;25;p8"/>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 name="Google Shape;27;p8"/>
          <p:cNvSpPr txBox="1">
            <a:spLocks noGrp="1"/>
          </p:cNvSpPr>
          <p:nvPr>
            <p:ph type="body" idx="2"/>
          </p:nvPr>
        </p:nvSpPr>
        <p:spPr>
          <a:xfrm>
            <a:off x="6141732" y="1130282"/>
            <a:ext cx="5807952" cy="514351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8" name="Google Shape;28;p8"/>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29" name="Google Shape;29;p8"/>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30" name="Google Shape;30;p8"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31" name="Google Shape;31;p8"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8" name="Rectangle 7"/>
          <p:cNvSpPr/>
          <p:nvPr userDrawn="1"/>
        </p:nvSpPr>
        <p:spPr>
          <a:xfrm>
            <a:off x="1386702" y="1149868"/>
            <a:ext cx="9418595" cy="4558271"/>
          </a:xfrm>
          <a:prstGeom prst="rect">
            <a:avLst/>
          </a:prstGeom>
          <a:solidFill>
            <a:schemeClr val="bg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sz="1400" dirty="0"/>
          </a:p>
        </p:txBody>
      </p:sp>
      <p:sp>
        <p:nvSpPr>
          <p:cNvPr id="10" name="Title 1"/>
          <p:cNvSpPr>
            <a:spLocks noGrp="1"/>
          </p:cNvSpPr>
          <p:nvPr>
            <p:ph type="title"/>
          </p:nvPr>
        </p:nvSpPr>
        <p:spPr>
          <a:xfrm>
            <a:off x="2073467" y="2607317"/>
            <a:ext cx="8063216" cy="1643370"/>
          </a:xfrm>
        </p:spPr>
        <p:txBody>
          <a:bodyPr anchor="b"/>
          <a:lstStyle>
            <a:lvl1pPr>
              <a:defRPr sz="3200"/>
            </a:lvl1pPr>
          </a:lstStyle>
          <a:p>
            <a:r>
              <a:rPr lang="en-US"/>
              <a:t>Click to edit Master title style</a:t>
            </a:r>
            <a:endParaRPr lang="en-US" dirty="0"/>
          </a:p>
        </p:txBody>
      </p:sp>
      <p:cxnSp>
        <p:nvCxnSpPr>
          <p:cNvPr id="11" name="Straight Connector 10"/>
          <p:cNvCxnSpPr/>
          <p:nvPr userDrawn="1"/>
        </p:nvCxnSpPr>
        <p:spPr>
          <a:xfrm flipV="1">
            <a:off x="2073467" y="4444332"/>
            <a:ext cx="5215466" cy="338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6721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cxnSp>
        <p:nvCxnSpPr>
          <p:cNvPr id="10" name="Straight Connector 9"/>
          <p:cNvCxnSpPr/>
          <p:nvPr/>
        </p:nvCxnSpPr>
        <p:spPr>
          <a:xfrm flipV="1">
            <a:off x="403168" y="502751"/>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Google Shape;113;p15">
            <a:extLst>
              <a:ext uri="{FF2B5EF4-FFF2-40B4-BE49-F238E27FC236}">
                <a16:creationId xmlns:a16="http://schemas.microsoft.com/office/drawing/2014/main" id="{C0C86A11-869C-4B9F-A1C3-C14A1797F1B9}"/>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45F7084F-D7E5-4F96-B2E6-AB82AA209745}"/>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5" name="Google Shape;115;p15">
            <a:extLst>
              <a:ext uri="{FF2B5EF4-FFF2-40B4-BE49-F238E27FC236}">
                <a16:creationId xmlns:a16="http://schemas.microsoft.com/office/drawing/2014/main" id="{3ED4FF72-89DB-49A9-8B55-76DC4150E943}"/>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106853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1"/>
            <a:ext cx="11227615" cy="576299"/>
          </a:xfrm>
        </p:spPr>
        <p:txBody>
          <a:bodyPr anchor="ctr">
            <a:noAutofit/>
          </a:bodyPr>
          <a:lstStyle>
            <a:lvl1pPr>
              <a:defRPr sz="2800"/>
            </a:lvl1pPr>
          </a:lstStyle>
          <a:p>
            <a:r>
              <a:rPr lang="en-US"/>
              <a:t>Click to edit Master title style</a:t>
            </a:r>
            <a:endParaRPr lang="en-US" dirty="0"/>
          </a:p>
        </p:txBody>
      </p:sp>
      <p:cxnSp>
        <p:nvCxnSpPr>
          <p:cNvPr id="10" name="Straight Connector 9"/>
          <p:cNvCxnSpPr/>
          <p:nvPr/>
        </p:nvCxnSpPr>
        <p:spPr>
          <a:xfrm flipV="1">
            <a:off x="403168" y="502751"/>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03168" y="6455629"/>
            <a:ext cx="3943399"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11" name="TextBox 10"/>
          <p:cNvSpPr txBox="1"/>
          <p:nvPr userDrawn="1"/>
        </p:nvSpPr>
        <p:spPr>
          <a:xfrm>
            <a:off x="11019873" y="6455629"/>
            <a:ext cx="68993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3" name="TextBox 12"/>
          <p:cNvSpPr txBox="1"/>
          <p:nvPr userDrawn="1"/>
        </p:nvSpPr>
        <p:spPr>
          <a:xfrm>
            <a:off x="7076474" y="6455629"/>
            <a:ext cx="3943399"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Tree>
    <p:extLst>
      <p:ext uri="{BB962C8B-B14F-4D97-AF65-F5344CB8AC3E}">
        <p14:creationId xmlns:p14="http://schemas.microsoft.com/office/powerpoint/2010/main" val="1686427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Google Shape;113;p15">
            <a:extLst>
              <a:ext uri="{FF2B5EF4-FFF2-40B4-BE49-F238E27FC236}">
                <a16:creationId xmlns:a16="http://schemas.microsoft.com/office/drawing/2014/main" id="{044F3B12-0316-4177-A385-85E5B2B56E59}"/>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6" name="Google Shape;114;p15">
            <a:extLst>
              <a:ext uri="{FF2B5EF4-FFF2-40B4-BE49-F238E27FC236}">
                <a16:creationId xmlns:a16="http://schemas.microsoft.com/office/drawing/2014/main" id="{A72FC979-D70E-4978-9F4F-DF9494F113B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7" name="Google Shape;115;p15">
            <a:extLst>
              <a:ext uri="{FF2B5EF4-FFF2-40B4-BE49-F238E27FC236}">
                <a16:creationId xmlns:a16="http://schemas.microsoft.com/office/drawing/2014/main" id="{6DE1DEBE-7CD4-4877-9893-77ACD43E8FFC}"/>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94749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576299"/>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609600" y="1600201"/>
            <a:ext cx="10972801" cy="4416776"/>
          </a:xfrm>
        </p:spPr>
        <p:txBody>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0"/>
          </p:nvPr>
        </p:nvSpPr>
        <p:spPr>
          <a:xfrm>
            <a:off x="609600" y="850939"/>
            <a:ext cx="10972801" cy="469900"/>
          </a:xfrm>
        </p:spPr>
        <p:txBody>
          <a:bodyPr lIns="91440" anchor="t"/>
          <a:lstStyle>
            <a:lvl1pPr marL="0" indent="0">
              <a:spcBef>
                <a:spcPts val="0"/>
              </a:spcBef>
              <a:buNone/>
              <a:defRPr/>
            </a:lvl1pPr>
          </a:lstStyle>
          <a:p>
            <a:pPr lvl="0"/>
            <a:r>
              <a:rPr lang="en-US"/>
              <a:t>Click to edit Master text styles</a:t>
            </a:r>
          </a:p>
        </p:txBody>
      </p:sp>
      <p:cxnSp>
        <p:nvCxnSpPr>
          <p:cNvPr id="10" name="Straight Connector 9"/>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Google Shape;113;p15">
            <a:extLst>
              <a:ext uri="{FF2B5EF4-FFF2-40B4-BE49-F238E27FC236}">
                <a16:creationId xmlns:a16="http://schemas.microsoft.com/office/drawing/2014/main" id="{1541C239-16EB-410A-A6FE-9DF001581C1A}"/>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5" name="Google Shape;114;p15">
            <a:extLst>
              <a:ext uri="{FF2B5EF4-FFF2-40B4-BE49-F238E27FC236}">
                <a16:creationId xmlns:a16="http://schemas.microsoft.com/office/drawing/2014/main" id="{773FA23E-2C23-47D4-AB5F-587E9258942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6" name="Google Shape;115;p15">
            <a:extLst>
              <a:ext uri="{FF2B5EF4-FFF2-40B4-BE49-F238E27FC236}">
                <a16:creationId xmlns:a16="http://schemas.microsoft.com/office/drawing/2014/main" id="{97ADB038-9586-40A1-9FC6-6A3024E004AE}"/>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987967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a:lstStyle>
            <a:lvl1pPr>
              <a:defRPr sz="2133"/>
            </a:lvl1pPr>
            <a:lvl2pPr>
              <a:defRPr sz="1866"/>
            </a:lvl2pPr>
            <a:lvl3pPr>
              <a:defRPr sz="1866"/>
            </a:lvl3pPr>
            <a:lvl4pPr>
              <a:defRPr sz="1866"/>
            </a:lvl4pPr>
            <a:lvl5pPr>
              <a:defRPr sz="1866"/>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428065"/>
          </a:xfrm>
        </p:spPr>
        <p:txBody>
          <a:bodyPr/>
          <a:lstStyle>
            <a:lvl1pPr>
              <a:defRPr sz="2133"/>
            </a:lvl1pPr>
            <a:lvl2pPr>
              <a:defRPr sz="1866"/>
            </a:lvl2pPr>
            <a:lvl3pPr>
              <a:defRPr sz="1866"/>
            </a:lvl3pPr>
            <a:lvl4pPr>
              <a:defRPr sz="1866"/>
            </a:lvl4pPr>
            <a:lvl5pPr>
              <a:defRPr sz="1866"/>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609600" y="274641"/>
            <a:ext cx="10972801" cy="576299"/>
          </a:xfrm>
        </p:spPr>
        <p:txBody>
          <a:bodyPr/>
          <a:lstStyle/>
          <a:p>
            <a:r>
              <a:rPr lang="en-US"/>
              <a:t>Click to edit Master title style</a:t>
            </a:r>
          </a:p>
        </p:txBody>
      </p:sp>
      <p:cxnSp>
        <p:nvCxnSpPr>
          <p:cNvPr id="6" name="Straight Connector 5"/>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 Placeholder 8"/>
          <p:cNvSpPr>
            <a:spLocks noGrp="1"/>
          </p:cNvSpPr>
          <p:nvPr>
            <p:ph type="body" sz="quarter" idx="10"/>
          </p:nvPr>
        </p:nvSpPr>
        <p:spPr>
          <a:xfrm>
            <a:off x="609600" y="850939"/>
            <a:ext cx="10972801" cy="469900"/>
          </a:xfrm>
        </p:spPr>
        <p:txBody>
          <a:bodyPr anchor="t"/>
          <a:lstStyle>
            <a:lvl1pPr marL="121890" indent="0">
              <a:buNone/>
              <a:defRPr/>
            </a:lvl1pPr>
          </a:lstStyle>
          <a:p>
            <a:pPr lvl="0"/>
            <a:r>
              <a:rPr lang="en-US"/>
              <a:t>Click to edit Master text styles</a:t>
            </a:r>
          </a:p>
        </p:txBody>
      </p:sp>
      <p:sp>
        <p:nvSpPr>
          <p:cNvPr id="10" name="Google Shape;113;p15">
            <a:extLst>
              <a:ext uri="{FF2B5EF4-FFF2-40B4-BE49-F238E27FC236}">
                <a16:creationId xmlns:a16="http://schemas.microsoft.com/office/drawing/2014/main" id="{14EF75B3-928C-465F-A0FE-E5331B58133B}"/>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 name="Google Shape;114;p15">
            <a:extLst>
              <a:ext uri="{FF2B5EF4-FFF2-40B4-BE49-F238E27FC236}">
                <a16:creationId xmlns:a16="http://schemas.microsoft.com/office/drawing/2014/main" id="{8E925EC0-228D-4A8A-BFFC-0766873550D0}"/>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5" name="Google Shape;115;p15">
            <a:extLst>
              <a:ext uri="{FF2B5EF4-FFF2-40B4-BE49-F238E27FC236}">
                <a16:creationId xmlns:a16="http://schemas.microsoft.com/office/drawing/2014/main" id="{FFC621A2-5054-433C-9ED0-6146E7A8297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54396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62790"/>
            <a:ext cx="10972801" cy="576299"/>
          </a:xfrm>
        </p:spPr>
        <p:txBody>
          <a:bodyPr/>
          <a:lstStyle/>
          <a:p>
            <a:r>
              <a:rPr lang="en-US"/>
              <a:t>Click to edit Master title style</a:t>
            </a:r>
          </a:p>
        </p:txBody>
      </p:sp>
      <p:sp>
        <p:nvSpPr>
          <p:cNvPr id="3" name="Content Placeholder 2"/>
          <p:cNvSpPr>
            <a:spLocks noGrp="1"/>
          </p:cNvSpPr>
          <p:nvPr>
            <p:ph idx="1"/>
          </p:nvPr>
        </p:nvSpPr>
        <p:spPr>
          <a:xfrm>
            <a:off x="609600" y="1600201"/>
            <a:ext cx="10972801" cy="4416776"/>
          </a:xfrm>
        </p:spPr>
        <p:txBody>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userDrawn="1"/>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Google Shape;113;p15">
            <a:extLst>
              <a:ext uri="{FF2B5EF4-FFF2-40B4-BE49-F238E27FC236}">
                <a16:creationId xmlns:a16="http://schemas.microsoft.com/office/drawing/2014/main" id="{46C64345-F09D-4D77-A6E8-01BFA059650A}"/>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377AF584-8E6E-43BF-8C30-83F3AADE794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74AFC6A4-30C6-4C2B-8822-38F5B35CBEB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10400486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41"/>
            <a:ext cx="10972801" cy="576299"/>
          </a:xfrm>
        </p:spPr>
        <p:txBody>
          <a:bodyPr/>
          <a:lstStyle/>
          <a:p>
            <a:r>
              <a:rPr lang="en-US"/>
              <a:t>Click to edit Master title style</a:t>
            </a:r>
            <a:endParaRPr lang="en-US" dirty="0"/>
          </a:p>
        </p:txBody>
      </p:sp>
      <p:cxnSp>
        <p:nvCxnSpPr>
          <p:cNvPr id="4" name="Straight Connector 3"/>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ext Placeholder 8"/>
          <p:cNvSpPr>
            <a:spLocks noGrp="1"/>
          </p:cNvSpPr>
          <p:nvPr>
            <p:ph type="body" sz="quarter" idx="10"/>
          </p:nvPr>
        </p:nvSpPr>
        <p:spPr>
          <a:xfrm>
            <a:off x="609600" y="850939"/>
            <a:ext cx="10972801" cy="469900"/>
          </a:xfrm>
        </p:spPr>
        <p:txBody>
          <a:bodyPr anchor="t"/>
          <a:lstStyle>
            <a:lvl1pPr marL="121890" indent="0">
              <a:buNone/>
              <a:defRPr/>
            </a:lvl1pPr>
          </a:lstStyle>
          <a:p>
            <a:pPr lvl="0"/>
            <a:r>
              <a:rPr lang="en-US"/>
              <a:t>Click to edit Master text styles</a:t>
            </a:r>
          </a:p>
        </p:txBody>
      </p:sp>
      <p:sp>
        <p:nvSpPr>
          <p:cNvPr id="9" name="Google Shape;113;p15">
            <a:extLst>
              <a:ext uri="{FF2B5EF4-FFF2-40B4-BE49-F238E27FC236}">
                <a16:creationId xmlns:a16="http://schemas.microsoft.com/office/drawing/2014/main" id="{86264B78-1309-4279-8312-03E85C255E11}"/>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EF9455F0-B450-46DC-9320-381677C98A43}"/>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EDB717DC-E631-4860-ACB9-3629F1567D65}"/>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9238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42"/>
        <p:cNvGrpSpPr/>
        <p:nvPr/>
      </p:nvGrpSpPr>
      <p:grpSpPr>
        <a:xfrm>
          <a:off x="0" y="0"/>
          <a:ext cx="0" cy="0"/>
          <a:chOff x="0" y="0"/>
          <a:chExt cx="0" cy="0"/>
        </a:xfrm>
      </p:grpSpPr>
      <p:sp>
        <p:nvSpPr>
          <p:cNvPr id="43" name="Google Shape;43;p6"/>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44" name="Google Shape;44;p6"/>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242315" y="1130284"/>
            <a:ext cx="11707369" cy="5056204"/>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46" name="Google Shape;46;p6"/>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47" name="Google Shape;47;p6"/>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48" name="Google Shape;48;p6"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49" name="Google Shape;49;p6"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50"/>
        <p:cNvGrpSpPr/>
        <p:nvPr/>
      </p:nvGrpSpPr>
      <p:grpSpPr>
        <a:xfrm>
          <a:off x="0" y="0"/>
          <a:ext cx="0" cy="0"/>
          <a:chOff x="0" y="0"/>
          <a:chExt cx="0" cy="0"/>
        </a:xfrm>
      </p:grpSpPr>
      <p:pic>
        <p:nvPicPr>
          <p:cNvPr id="51" name="Google Shape;51;p12" descr="Map&#10;&#10;Description automatically generated"/>
          <p:cNvPicPr preferRelativeResize="0"/>
          <p:nvPr/>
        </p:nvPicPr>
        <p:blipFill rotWithShape="1">
          <a:blip r:embed="rId2">
            <a:alphaModFix/>
          </a:blip>
          <a:srcRect l="3141" t="11388" r="576" b="8248"/>
          <a:stretch/>
        </p:blipFill>
        <p:spPr>
          <a:xfrm>
            <a:off x="1" y="0"/>
            <a:ext cx="12192000" cy="4606130"/>
          </a:xfrm>
          <a:prstGeom prst="rect">
            <a:avLst/>
          </a:prstGeom>
          <a:noFill/>
          <a:ln>
            <a:noFill/>
          </a:ln>
        </p:spPr>
      </p:pic>
      <p:sp>
        <p:nvSpPr>
          <p:cNvPr id="52" name="Google Shape;52;p12"/>
          <p:cNvSpPr txBox="1">
            <a:spLocks noGrp="1"/>
          </p:cNvSpPr>
          <p:nvPr>
            <p:ph type="title"/>
          </p:nvPr>
        </p:nvSpPr>
        <p:spPr>
          <a:xfrm>
            <a:off x="1322036" y="4914998"/>
            <a:ext cx="9547926" cy="1643370"/>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3" name="Google Shape;53;p12"/>
          <p:cNvPicPr preferRelativeResize="0"/>
          <p:nvPr/>
        </p:nvPicPr>
        <p:blipFill rotWithShape="1">
          <a:blip r:embed="rId3">
            <a:alphaModFix/>
          </a:blip>
          <a:srcRect/>
          <a:stretch/>
        </p:blipFill>
        <p:spPr>
          <a:xfrm rot="10800000">
            <a:off x="11152790" y="3740123"/>
            <a:ext cx="1039210" cy="866008"/>
          </a:xfrm>
          <a:prstGeom prst="rect">
            <a:avLst/>
          </a:prstGeom>
          <a:noFill/>
          <a:ln>
            <a:noFill/>
          </a:ln>
        </p:spPr>
      </p:pic>
      <p:grpSp>
        <p:nvGrpSpPr>
          <p:cNvPr id="54" name="Google Shape;54;p12"/>
          <p:cNvGrpSpPr/>
          <p:nvPr/>
        </p:nvGrpSpPr>
        <p:grpSpPr>
          <a:xfrm>
            <a:off x="0" y="2706846"/>
            <a:ext cx="1910029" cy="1899287"/>
            <a:chOff x="0" y="2706846"/>
            <a:chExt cx="1910029" cy="1899287"/>
          </a:xfrm>
        </p:grpSpPr>
        <p:pic>
          <p:nvPicPr>
            <p:cNvPr id="55" name="Google Shape;55;p12"/>
            <p:cNvPicPr preferRelativeResize="0"/>
            <p:nvPr/>
          </p:nvPicPr>
          <p:blipFill rotWithShape="1">
            <a:blip r:embed="rId4">
              <a:alphaModFix/>
            </a:blip>
            <a:srcRect r="25169"/>
            <a:stretch/>
          </p:blipFill>
          <p:spPr>
            <a:xfrm rot="5400000">
              <a:off x="438376" y="3134479"/>
              <a:ext cx="1033278" cy="1910029"/>
            </a:xfrm>
            <a:prstGeom prst="rect">
              <a:avLst/>
            </a:prstGeom>
            <a:noFill/>
            <a:ln>
              <a:noFill/>
            </a:ln>
          </p:spPr>
        </p:pic>
        <p:pic>
          <p:nvPicPr>
            <p:cNvPr id="56" name="Google Shape;56;p12"/>
            <p:cNvPicPr preferRelativeResize="0"/>
            <p:nvPr/>
          </p:nvPicPr>
          <p:blipFill rotWithShape="1">
            <a:blip r:embed="rId3">
              <a:alphaModFix/>
            </a:blip>
            <a:srcRect/>
            <a:stretch/>
          </p:blipFill>
          <p:spPr>
            <a:xfrm rot="10800000" flipH="1">
              <a:off x="0" y="2706846"/>
              <a:ext cx="1039210" cy="866008"/>
            </a:xfrm>
            <a:prstGeom prst="rect">
              <a:avLst/>
            </a:prstGeom>
            <a:noFill/>
            <a:ln>
              <a:noFill/>
            </a:ln>
          </p:spPr>
        </p:pic>
        <p:pic>
          <p:nvPicPr>
            <p:cNvPr id="57" name="Google Shape;57;p12"/>
            <p:cNvPicPr preferRelativeResize="0"/>
            <p:nvPr/>
          </p:nvPicPr>
          <p:blipFill rotWithShape="1">
            <a:blip r:embed="rId5">
              <a:alphaModFix/>
            </a:blip>
            <a:srcRect/>
            <a:stretch/>
          </p:blipFill>
          <p:spPr>
            <a:xfrm>
              <a:off x="1035858" y="2901115"/>
              <a:ext cx="866008" cy="671737"/>
            </a:xfrm>
            <a:prstGeom prst="rect">
              <a:avLst/>
            </a:prstGeom>
            <a:noFill/>
            <a:ln>
              <a:noFill/>
            </a:ln>
          </p:spPr>
        </p:pic>
      </p:grpSp>
      <p:pic>
        <p:nvPicPr>
          <p:cNvPr id="58" name="Google Shape;58;p12"/>
          <p:cNvPicPr preferRelativeResize="0"/>
          <p:nvPr/>
        </p:nvPicPr>
        <p:blipFill rotWithShape="1">
          <a:blip r:embed="rId6">
            <a:alphaModFix/>
          </a:blip>
          <a:srcRect/>
          <a:stretch/>
        </p:blipFill>
        <p:spPr>
          <a:xfrm>
            <a:off x="10134600" y="0"/>
            <a:ext cx="2057400" cy="1028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Blank">
  <p:cSld name="3_Title+Blank">
    <p:spTree>
      <p:nvGrpSpPr>
        <p:cNvPr id="1" name="Shape 59"/>
        <p:cNvGrpSpPr/>
        <p:nvPr/>
      </p:nvGrpSpPr>
      <p:grpSpPr>
        <a:xfrm>
          <a:off x="0" y="0"/>
          <a:ext cx="0" cy="0"/>
          <a:chOff x="0" y="0"/>
          <a:chExt cx="0" cy="0"/>
        </a:xfrm>
      </p:grpSpPr>
      <p:sp>
        <p:nvSpPr>
          <p:cNvPr id="60" name="Google Shape;60;p13"/>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61" name="Google Shape;61;p13"/>
          <p:cNvSpPr txBox="1">
            <a:spLocks noGrp="1"/>
          </p:cNvSpPr>
          <p:nvPr>
            <p:ph type="title"/>
          </p:nvPr>
        </p:nvSpPr>
        <p:spPr>
          <a:xfrm>
            <a:off x="242315" y="276993"/>
            <a:ext cx="11704320"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63" name="Google Shape;63;p13"/>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64" name="Google Shape;64;p13"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65" name="Google Shape;65;p13"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6"/>
        <p:cNvGrpSpPr/>
        <p:nvPr/>
      </p:nvGrpSpPr>
      <p:grpSpPr>
        <a:xfrm>
          <a:off x="0" y="0"/>
          <a:ext cx="0" cy="0"/>
          <a:chOff x="0" y="0"/>
          <a:chExt cx="0" cy="0"/>
        </a:xfrm>
      </p:grpSpPr>
      <p:sp>
        <p:nvSpPr>
          <p:cNvPr id="67" name="Google Shape;67;p5"/>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pic>
        <p:nvPicPr>
          <p:cNvPr id="68" name="Google Shape;68;p5"/>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69" name="Google Shape;69;p5"/>
          <p:cNvPicPr preferRelativeResize="0"/>
          <p:nvPr/>
        </p:nvPicPr>
        <p:blipFill rotWithShape="1">
          <a:blip r:embed="rId3">
            <a:alphaModFix/>
          </a:blip>
          <a:srcRect/>
          <a:stretch/>
        </p:blipFill>
        <p:spPr>
          <a:xfrm>
            <a:off x="4187145" y="1149283"/>
            <a:ext cx="3817710" cy="3817710"/>
          </a:xfrm>
          <a:prstGeom prst="rect">
            <a:avLst/>
          </a:prstGeom>
          <a:noFill/>
          <a:ln>
            <a:noFill/>
          </a:ln>
        </p:spPr>
      </p:pic>
      <p:sp>
        <p:nvSpPr>
          <p:cNvPr id="70" name="Google Shape;70;p5"/>
          <p:cNvSpPr txBox="1">
            <a:spLocks noGrp="1"/>
          </p:cNvSpPr>
          <p:nvPr>
            <p:ph type="body" idx="1"/>
          </p:nvPr>
        </p:nvSpPr>
        <p:spPr>
          <a:xfrm>
            <a:off x="1300162" y="5120092"/>
            <a:ext cx="9591675" cy="1033272"/>
          </a:xfrm>
          <a:prstGeom prst="rect">
            <a:avLst/>
          </a:prstGeom>
          <a:noFill/>
          <a:ln>
            <a:noFill/>
          </a:ln>
        </p:spPr>
        <p:txBody>
          <a:bodyPr spcFirstLastPara="1" wrap="square" lIns="0" tIns="60925" rIns="121875" bIns="60925" anchor="ctr" anchorCtr="0">
            <a:noAutofit/>
          </a:bodyPr>
          <a:lstStyle>
            <a:lvl1pPr marL="457200" lvl="0" indent="-228600" algn="ctr">
              <a:lnSpc>
                <a:spcPct val="100000"/>
              </a:lnSpc>
              <a:spcBef>
                <a:spcPts val="800"/>
              </a:spcBef>
              <a:spcAft>
                <a:spcPts val="0"/>
              </a:spcAft>
              <a:buClr>
                <a:schemeClr val="dk1"/>
              </a:buClr>
              <a:buSzPts val="2800"/>
              <a:buNone/>
              <a:defRPr sz="2800" b="1"/>
            </a:lvl1pPr>
            <a:lvl2pPr marL="914400" lvl="1" indent="-228600" algn="ctr">
              <a:lnSpc>
                <a:spcPct val="100000"/>
              </a:lnSpc>
              <a:spcBef>
                <a:spcPts val="400"/>
              </a:spcBef>
              <a:spcAft>
                <a:spcPts val="0"/>
              </a:spcAft>
              <a:buClr>
                <a:schemeClr val="dk1"/>
              </a:buClr>
              <a:buSzPts val="2200"/>
              <a:buNone/>
              <a:defRPr/>
            </a:lvl2pPr>
            <a:lvl3pPr marL="1371600" lvl="2" indent="-228600" algn="ctr">
              <a:lnSpc>
                <a:spcPct val="100000"/>
              </a:lnSpc>
              <a:spcBef>
                <a:spcPts val="400"/>
              </a:spcBef>
              <a:spcAft>
                <a:spcPts val="0"/>
              </a:spcAft>
              <a:buClr>
                <a:schemeClr val="dk1"/>
              </a:buClr>
              <a:buSzPts val="2200"/>
              <a:buNone/>
              <a:defRPr/>
            </a:lvl3pPr>
            <a:lvl4pPr marL="1828800" lvl="3" indent="-228600" algn="ctr">
              <a:lnSpc>
                <a:spcPct val="100000"/>
              </a:lnSpc>
              <a:spcBef>
                <a:spcPts val="400"/>
              </a:spcBef>
              <a:spcAft>
                <a:spcPts val="0"/>
              </a:spcAft>
              <a:buClr>
                <a:schemeClr val="dk1"/>
              </a:buClr>
              <a:buSzPts val="2200"/>
              <a:buNone/>
              <a:defRPr/>
            </a:lvl4pPr>
            <a:lvl5pPr marL="2286000" lvl="4" indent="-228600" algn="ctr">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5"/>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72" name="Google Shape;72;p5" descr="A picture containing square&#10;&#10;Description automatically generated"/>
          <p:cNvPicPr preferRelativeResize="0"/>
          <p:nvPr/>
        </p:nvPicPr>
        <p:blipFill rotWithShape="1">
          <a:blip r:embed="rId4">
            <a:alphaModFix/>
          </a:blip>
          <a:srcRect/>
          <a:stretch/>
        </p:blipFill>
        <p:spPr>
          <a:xfrm>
            <a:off x="5937" y="5824727"/>
            <a:ext cx="1033273" cy="1033273"/>
          </a:xfrm>
          <a:prstGeom prst="rect">
            <a:avLst/>
          </a:prstGeom>
          <a:noFill/>
          <a:ln>
            <a:noFill/>
          </a:ln>
        </p:spPr>
      </p:pic>
      <p:pic>
        <p:nvPicPr>
          <p:cNvPr id="73" name="Google Shape;73;p5" descr="Icon&#10;&#10;Description automatically generated"/>
          <p:cNvPicPr preferRelativeResize="0"/>
          <p:nvPr/>
        </p:nvPicPr>
        <p:blipFill rotWithShape="1">
          <a:blip r:embed="rId5">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Title+Content">
  <p:cSld name="8_Title+Content">
    <p:spTree>
      <p:nvGrpSpPr>
        <p:cNvPr id="1" name="Shape 74"/>
        <p:cNvGrpSpPr/>
        <p:nvPr/>
      </p:nvGrpSpPr>
      <p:grpSpPr>
        <a:xfrm>
          <a:off x="0" y="0"/>
          <a:ext cx="0" cy="0"/>
          <a:chOff x="0" y="0"/>
          <a:chExt cx="0" cy="0"/>
        </a:xfrm>
      </p:grpSpPr>
      <p:sp>
        <p:nvSpPr>
          <p:cNvPr id="75" name="Google Shape;75;p7"/>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76" name="Google Shape;76;p7"/>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
          <p:cNvSpPr txBox="1">
            <a:spLocks noGrp="1"/>
          </p:cNvSpPr>
          <p:nvPr>
            <p:ph type="body" idx="1"/>
          </p:nvPr>
        </p:nvSpPr>
        <p:spPr>
          <a:xfrm>
            <a:off x="242315" y="1455791"/>
            <a:ext cx="11707369" cy="4818009"/>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7"/>
          <p:cNvSpPr txBox="1">
            <a:spLocks noGrp="1"/>
          </p:cNvSpPr>
          <p:nvPr>
            <p:ph type="body" idx="2"/>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79" name="Google Shape;79;p7"/>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80" name="Google Shape;80;p7"/>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81" name="Google Shape;81;p7"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82" name="Google Shape;82;p7"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2 Column">
  <p:cSld name="Title+ subtitle 2 Column">
    <p:spTree>
      <p:nvGrpSpPr>
        <p:cNvPr id="1" name="Shape 83"/>
        <p:cNvGrpSpPr/>
        <p:nvPr/>
      </p:nvGrpSpPr>
      <p:grpSpPr>
        <a:xfrm>
          <a:off x="0" y="0"/>
          <a:ext cx="0" cy="0"/>
          <a:chOff x="0" y="0"/>
          <a:chExt cx="0" cy="0"/>
        </a:xfrm>
      </p:grpSpPr>
      <p:sp>
        <p:nvSpPr>
          <p:cNvPr id="84" name="Google Shape;84;p9"/>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85" name="Google Shape;85;p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9"/>
          <p:cNvSpPr txBox="1">
            <a:spLocks noGrp="1"/>
          </p:cNvSpPr>
          <p:nvPr>
            <p:ph type="body" idx="1"/>
          </p:nvPr>
        </p:nvSpPr>
        <p:spPr>
          <a:xfrm>
            <a:off x="242315" y="1455792"/>
            <a:ext cx="5807952" cy="4818008"/>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9"/>
          <p:cNvSpPr txBox="1">
            <a:spLocks noGrp="1"/>
          </p:cNvSpPr>
          <p:nvPr>
            <p:ph type="body" idx="2"/>
          </p:nvPr>
        </p:nvSpPr>
        <p:spPr>
          <a:xfrm>
            <a:off x="6141732" y="1455791"/>
            <a:ext cx="5807952" cy="4818008"/>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9"/>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89" name="Google Shape;89;p9"/>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90" name="Google Shape;90;p9"/>
          <p:cNvSpPr txBox="1">
            <a:spLocks noGrp="1"/>
          </p:cNvSpPr>
          <p:nvPr>
            <p:ph type="body" idx="3"/>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1" name="Google Shape;91;p9"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92" name="Google Shape;92;p9"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3 Column">
  <p:cSld name="Title+ subtitle 3 Column">
    <p:spTree>
      <p:nvGrpSpPr>
        <p:cNvPr id="1" name="Shape 93"/>
        <p:cNvGrpSpPr/>
        <p:nvPr/>
      </p:nvGrpSpPr>
      <p:grpSpPr>
        <a:xfrm>
          <a:off x="0" y="0"/>
          <a:ext cx="0" cy="0"/>
          <a:chOff x="0" y="0"/>
          <a:chExt cx="0" cy="0"/>
        </a:xfrm>
      </p:grpSpPr>
      <p:sp>
        <p:nvSpPr>
          <p:cNvPr id="94" name="Google Shape;94;p11"/>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95" name="Google Shape;95;p11"/>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1"/>
          <p:cNvSpPr txBox="1">
            <a:spLocks noGrp="1"/>
          </p:cNvSpPr>
          <p:nvPr>
            <p:ph type="body" idx="1"/>
          </p:nvPr>
        </p:nvSpPr>
        <p:spPr>
          <a:xfrm>
            <a:off x="242315"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 name="Google Shape;97;p11"/>
          <p:cNvSpPr txBox="1">
            <a:spLocks noGrp="1"/>
          </p:cNvSpPr>
          <p:nvPr>
            <p:ph type="body" idx="2"/>
          </p:nvPr>
        </p:nvSpPr>
        <p:spPr>
          <a:xfrm>
            <a:off x="8109204"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 name="Google Shape;98;p11"/>
          <p:cNvSpPr txBox="1">
            <a:spLocks noGrp="1"/>
          </p:cNvSpPr>
          <p:nvPr>
            <p:ph type="body" idx="3"/>
          </p:nvPr>
        </p:nvSpPr>
        <p:spPr>
          <a:xfrm>
            <a:off x="4175759"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 name="Google Shape;99;p11"/>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0" name="Google Shape;100;p11"/>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101" name="Google Shape;101;p11"/>
          <p:cNvSpPr txBox="1">
            <a:spLocks noGrp="1"/>
          </p:cNvSpPr>
          <p:nvPr>
            <p:ph type="body" idx="4"/>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02" name="Google Shape;102;p11"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03" name="Google Shape;103;p11"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8.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242888" y="274638"/>
            <a:ext cx="11706225" cy="576262"/>
          </a:xfrm>
          <a:prstGeom prst="rect">
            <a:avLst/>
          </a:prstGeom>
          <a:noFill/>
          <a:ln>
            <a:noFill/>
          </a:ln>
        </p:spPr>
        <p:txBody>
          <a:bodyPr spcFirstLastPara="1" wrap="square" lIns="121875" tIns="60925" rIns="121875" bIns="60925" anchor="t"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endParaRPr/>
          </a:p>
        </p:txBody>
      </p:sp>
      <p:sp>
        <p:nvSpPr>
          <p:cNvPr id="11" name="Google Shape;11;p3"/>
          <p:cNvSpPr txBox="1">
            <a:spLocks noGrp="1"/>
          </p:cNvSpPr>
          <p:nvPr>
            <p:ph type="body" idx="1"/>
          </p:nvPr>
        </p:nvSpPr>
        <p:spPr>
          <a:xfrm>
            <a:off x="242888" y="1176338"/>
            <a:ext cx="11706225" cy="5440362"/>
          </a:xfrm>
          <a:prstGeom prst="rect">
            <a:avLst/>
          </a:prstGeom>
          <a:noFill/>
          <a:ln>
            <a:noFill/>
          </a:ln>
        </p:spPr>
        <p:txBody>
          <a:bodyPr spcFirstLastPara="1" wrap="square" lIns="0" tIns="60925" rIns="121875" bIns="60925" anchor="t" anchorCtr="0">
            <a:noAutofit/>
          </a:bodyPr>
          <a:lstStyle>
            <a:lvl1pPr marL="457200" marR="0" lvl="0" indent="-368300" algn="l" rtl="0">
              <a:lnSpc>
                <a:spcPct val="100000"/>
              </a:lnSpc>
              <a:spcBef>
                <a:spcPts val="8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3pPr>
            <a:lvl4pPr marL="1828800" marR="0" lvl="3"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4pPr>
            <a:lvl5pPr marL="2286000" marR="0" lvl="4"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5pPr>
            <a:lvl6pPr marL="2743200" marR="0" lvl="5"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6pPr>
            <a:lvl7pPr marL="3200400" marR="0" lvl="6"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7pPr>
            <a:lvl8pPr marL="3657600" marR="0" lvl="7"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8pPr>
            <a:lvl9pPr marL="4114800" marR="0" lvl="8"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2"/>
            <a:ext cx="10972801" cy="576299"/>
          </a:xfrm>
          <a:prstGeom prst="rect">
            <a:avLst/>
          </a:prstGeom>
        </p:spPr>
        <p:txBody>
          <a:bodyPr vert="horz" lIns="121899" tIns="60949" rIns="121899" bIns="60949" rtlCol="0" anchor="t">
            <a:noAutofit/>
          </a:bodyPr>
          <a:lstStyle/>
          <a:p>
            <a:r>
              <a:rPr lang="es"/>
              <a:t>Haga clic para editar el estilo del título maestro</a:t>
            </a:r>
            <a:endParaRPr lang="en-US" dirty="0"/>
          </a:p>
        </p:txBody>
      </p:sp>
      <p:sp>
        <p:nvSpPr>
          <p:cNvPr id="3" name="Text Placeholder 2"/>
          <p:cNvSpPr>
            <a:spLocks noGrp="1"/>
          </p:cNvSpPr>
          <p:nvPr>
            <p:ph type="body" idx="1"/>
          </p:nvPr>
        </p:nvSpPr>
        <p:spPr>
          <a:xfrm>
            <a:off x="609600" y="1176844"/>
            <a:ext cx="10972801" cy="5279136"/>
          </a:xfrm>
          <a:prstGeom prst="rect">
            <a:avLst/>
          </a:prstGeom>
        </p:spPr>
        <p:txBody>
          <a:bodyPr vert="horz" lIns="0" tIns="60949" rIns="121899" bIns="60949" rtlCol="0">
            <a:normAutofit/>
          </a:bodyPr>
          <a:lstStyle/>
          <a:p>
            <a:pPr lvl="0"/>
            <a:r>
              <a:rPr lang="es" dirty="0"/>
              <a:t>Haga clic para editar estilos de texto maestro</a:t>
            </a:r>
          </a:p>
          <a:p>
            <a:pPr lvl="1"/>
            <a:r>
              <a:rPr lang="es" dirty="0"/>
              <a:t>Segundo nivel</a:t>
            </a:r>
          </a:p>
          <a:p>
            <a:pPr lvl="2"/>
            <a:r>
              <a:rPr lang="es" dirty="0"/>
              <a:t>Tercer nivel</a:t>
            </a:r>
          </a:p>
          <a:p>
            <a:pPr lvl="3"/>
            <a:r>
              <a:rPr lang="es" dirty="0"/>
              <a:t>cuarto nivel</a:t>
            </a:r>
          </a:p>
          <a:p>
            <a:pPr lvl="4"/>
            <a:r>
              <a:rPr lang="es" dirty="0"/>
              <a:t>quinto nivel</a:t>
            </a:r>
          </a:p>
        </p:txBody>
      </p:sp>
      <p:pic>
        <p:nvPicPr>
          <p:cNvPr id="4" name="Google Shape;48;p6" descr="A picture containing square&#10;&#10;Description automatically generated">
            <a:extLst>
              <a:ext uri="{FF2B5EF4-FFF2-40B4-BE49-F238E27FC236}">
                <a16:creationId xmlns:a16="http://schemas.microsoft.com/office/drawing/2014/main" id="{F22A218E-4E3A-442E-9A3C-63F0B0AB1A1F}"/>
              </a:ext>
            </a:extLst>
          </p:cNvPr>
          <p:cNvPicPr preferRelativeResize="0"/>
          <p:nvPr userDrawn="1"/>
        </p:nvPicPr>
        <p:blipFill rotWithShape="1">
          <a:blip r:embed="rId15">
            <a:alphaModFix/>
          </a:blip>
          <a:srcRect/>
          <a:stretch/>
        </p:blipFill>
        <p:spPr>
          <a:xfrm>
            <a:off x="5937" y="5824727"/>
            <a:ext cx="1033273" cy="1033273"/>
          </a:xfrm>
          <a:prstGeom prst="rect">
            <a:avLst/>
          </a:prstGeom>
          <a:noFill/>
          <a:ln>
            <a:noFill/>
          </a:ln>
        </p:spPr>
      </p:pic>
      <p:pic>
        <p:nvPicPr>
          <p:cNvPr id="5" name="Google Shape;49;p6" descr="Icon&#10;&#10;Description automatically generated">
            <a:extLst>
              <a:ext uri="{FF2B5EF4-FFF2-40B4-BE49-F238E27FC236}">
                <a16:creationId xmlns:a16="http://schemas.microsoft.com/office/drawing/2014/main" id="{470007B0-4C79-42B3-951A-716CEA5F9B13}"/>
              </a:ext>
            </a:extLst>
          </p:cNvPr>
          <p:cNvPicPr preferRelativeResize="0"/>
          <p:nvPr userDrawn="1"/>
        </p:nvPicPr>
        <p:blipFill rotWithShape="1">
          <a:blip r:embed="rId16">
            <a:alphaModFix/>
          </a:blip>
          <a:srcRect/>
          <a:stretch/>
        </p:blipFill>
        <p:spPr>
          <a:xfrm>
            <a:off x="11158728" y="0"/>
            <a:ext cx="1033272" cy="1033272"/>
          </a:xfrm>
          <a:prstGeom prst="rect">
            <a:avLst/>
          </a:prstGeom>
          <a:noFill/>
          <a:ln>
            <a:noFill/>
          </a:ln>
        </p:spPr>
      </p:pic>
    </p:spTree>
    <p:extLst>
      <p:ext uri="{BB962C8B-B14F-4D97-AF65-F5344CB8AC3E}">
        <p14:creationId xmlns:p14="http://schemas.microsoft.com/office/powerpoint/2010/main" val="76709908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xStyles>
    <p:titleStyle>
      <a:lvl1pPr algn="l" defTabSz="609493" rtl="0" eaLnBrk="1" latinLnBrk="0" hangingPunct="1">
        <a:spcBef>
          <a:spcPct val="0"/>
        </a:spcBef>
        <a:buNone/>
        <a:defRPr sz="2800" kern="1200">
          <a:solidFill>
            <a:schemeClr val="tx1"/>
          </a:solidFill>
          <a:latin typeface="Arial"/>
          <a:ea typeface="+mj-ea"/>
          <a:cs typeface="Arial"/>
        </a:defRPr>
      </a:lvl1pPr>
    </p:titleStyle>
    <p:bodyStyle>
      <a:lvl1pPr marL="365696" indent="-219418" algn="l" defTabSz="609493" rtl="0" eaLnBrk="1" latinLnBrk="0" hangingPunct="1">
        <a:spcBef>
          <a:spcPts val="800"/>
        </a:spcBef>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2.gif"/><Relationship Id="rId4" Type="http://schemas.openxmlformats.org/officeDocument/2006/relationships/image" Target="../media/image31.gif"/></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3.bmp"/><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signup.earthengine.google.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s.google.com/earth-engine/datasets/catalog/LANDSAT_LC08_C01_T1_S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earthengine.google.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github/google/earthengine-api/blob/master/python/examples/ipynb/ee-api-colab-setup.ipynb#scrollTo=tRPULejJhBS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s.google.com/earth-engine/guides/classific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s.google.com/earth-engine/tutorials/community/modis-ndvi-time-series-animation"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gif"/></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developers.google.com/earth-engine/datasets/catalog/landsat" TargetMode="Externa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google.com/earth-engine/datasets/catalog/sentinel-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s.google.com/earth-engine/datasets/catalog/MODIS_006_MOD09GQ"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s://developers.google.com/earth-engine/datasets/catalog/modi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ppliedsciences.nasa.gov/join-mission/training/english/arset-forest-mapping-and-monitoring-sar-dat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s://developers.google.com/earth-engine/datasets/catalog/COPERNICUS_S1_GR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un-spider.org/advisory-support/recommended-practices/recommended-practice-burn-severity/burn-severity-earth-eng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un-spider.org/advisory-support/recommended-practices/recommended-practice-burn-severity/Step-by-Step/QGIS-sentinel2"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appliedsciences.nasa.gov/join-mission/training/english/arset-remote-sensing-mangroves-support-un-sustainable-developmen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hyperlink" Target="https://mangrovescience.earthengine.app/view/mangrove-dataset-selector" TargetMode="External"/><Relationship Id="rId4" Type="http://schemas.openxmlformats.org/officeDocument/2006/relationships/hyperlink" Target="https://appliedsciences.nasa.gov/join-mission/training/english/arset-forest-mapping-and-monitoring-sar-dat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s.google.com/earth-engine/datasets/tags/landcove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hyperlink" Target="https://developers.google.com/earth-engine/datasets/catalog/COPERNICUS_Landcover_100m_Proba-V-C3_Global"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code.earthengine.google.com/7cba979b0b54d16e8a01e2bf53e426c2"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esa-worldcover.org/en" TargetMode="External"/><Relationship Id="rId4" Type="http://schemas.openxmlformats.org/officeDocument/2006/relationships/hyperlink" Target="https://developers.google.com/earth-engine/datasets/catalog/ESA_WorldCover_v100"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appliedsciences.nasa.gov/join-mission/training/english/arset-using-google-earth-engine-land-monitoring-applications" TargetMode="External"/><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roups.google.com/forum/#!forum/google-earth-engine-developers" TargetMode="External"/><Relationship Id="rId5" Type="http://schemas.openxmlformats.org/officeDocument/2006/relationships/hyperlink" Target="https://developers.google.com/earth-engine" TargetMode="External"/><Relationship Id="rId4" Type="http://schemas.openxmlformats.org/officeDocument/2006/relationships/hyperlink" Target="https://appliedsciences.nasa.gov/join-mission/training/english/arset-forest-mapping-and-monitoring-sar-dat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code.earthengine.google.com/accaae70c708e041d994d0bf762430d7"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global-surface-water.appspot.com/" TargetMode="External"/><Relationship Id="rId4" Type="http://schemas.openxmlformats.org/officeDocument/2006/relationships/hyperlink" Target="https://developers.google.com/earth-engine/datasets/catalog/JRC_GSW1_4_GlobalSurfaceWa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s.google.com/earth-engine/datasets/tags/surfac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ppliedsciences.nasa.gov/join-mission/training/english/arset-mapping-and-monitoring-lakes-and-reservoirs-satellite" TargetMode="External"/><Relationship Id="rId4" Type="http://schemas.openxmlformats.org/officeDocument/2006/relationships/hyperlink" Target="https://appliedsciences.nasa.gov/join-mission/training/english/arset-using-earth-observations-monitor-water-budgets-river-basin-0"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4.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23.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4" name="Google Shape;124;p1"/>
          <p:cNvSpPr txBox="1">
            <a:spLocks noGrp="1"/>
          </p:cNvSpPr>
          <p:nvPr>
            <p:ph type="ctrTitle"/>
          </p:nvPr>
        </p:nvSpPr>
        <p:spPr>
          <a:xfrm>
            <a:off x="2399816" y="5381919"/>
            <a:ext cx="8480219" cy="821233"/>
          </a:xfrm>
          <a:prstGeom prst="rect">
            <a:avLst/>
          </a:prstGeom>
          <a:noFill/>
          <a:ln>
            <a:noFill/>
          </a:ln>
        </p:spPr>
        <p:txBody>
          <a:bodyPr spcFirstLastPara="1" wrap="square" lIns="121875" tIns="60925" rIns="121875" bIns="60925" anchor="ctr" anchorCtr="0">
            <a:normAutofit fontScale="90000"/>
          </a:bodyPr>
          <a:lstStyle/>
          <a:p>
            <a:pPr marL="0" lvl="0" indent="0" algn="ctr" rtl="0">
              <a:lnSpc>
                <a:spcPct val="120000"/>
              </a:lnSpc>
              <a:spcBef>
                <a:spcPts val="0"/>
              </a:spcBef>
              <a:spcAft>
                <a:spcPts val="0"/>
              </a:spcAft>
              <a:buSzPct val="48611"/>
              <a:buNone/>
            </a:pPr>
            <a:r>
              <a:rPr lang="es" b="0" i="0" dirty="0">
                <a:solidFill>
                  <a:schemeClr val="tx1"/>
                </a:solidFill>
                <a:effectLst/>
                <a:latin typeface="Century Gothic" panose="020B0502020202020204" pitchFamily="34" charset="0"/>
              </a:rPr>
              <a:t>Descripción general de la detección remota de la cobertura terrestre</a:t>
            </a:r>
            <a:endParaRPr dirty="0">
              <a:solidFill>
                <a:schemeClr val="tx1"/>
              </a:solidFill>
              <a:latin typeface="Century Gothic" panose="020B0502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 b="1" dirty="0">
                <a:latin typeface="Century Gothic" panose="020B0502020202020204" pitchFamily="34" charset="0"/>
              </a:rPr>
              <a:t>Clasificación de imágenes (enfoques)</a:t>
            </a:r>
          </a:p>
        </p:txBody>
      </p:sp>
      <p:sp>
        <p:nvSpPr>
          <p:cNvPr id="8" name="Content Placeholder 7"/>
          <p:cNvSpPr>
            <a:spLocks noGrp="1"/>
          </p:cNvSpPr>
          <p:nvPr>
            <p:ph idx="1"/>
          </p:nvPr>
        </p:nvSpPr>
        <p:spPr>
          <a:xfrm>
            <a:off x="489314" y="1023767"/>
            <a:ext cx="5577840" cy="4251960"/>
          </a:xfrm>
        </p:spPr>
        <p:txBody>
          <a:bodyPr/>
          <a:lstStyle/>
          <a:p>
            <a:pPr marL="146278" indent="0">
              <a:buNone/>
            </a:pPr>
            <a:r>
              <a:rPr lang="es" b="1" dirty="0">
                <a:latin typeface="Century Gothic" panose="020B0502020202020204" pitchFamily="34" charset="0"/>
              </a:rPr>
              <a:t>basado en píxeles</a:t>
            </a:r>
          </a:p>
          <a:p>
            <a:r>
              <a:rPr lang="es" dirty="0">
                <a:latin typeface="Century Gothic" panose="020B0502020202020204" pitchFamily="34" charset="0"/>
              </a:rPr>
              <a:t>Cada píxel se agrupa en una clase.</a:t>
            </a:r>
          </a:p>
          <a:p>
            <a:r>
              <a:rPr lang="es" dirty="0">
                <a:latin typeface="Century Gothic" panose="020B0502020202020204" pitchFamily="34" charset="0"/>
              </a:rPr>
              <a:t>Útil para múltiples cambios en el uso de la tierra en un corto período de tiempo</a:t>
            </a:r>
          </a:p>
          <a:p>
            <a:r>
              <a:rPr lang="es" dirty="0">
                <a:latin typeface="Century Gothic" panose="020B0502020202020204" pitchFamily="34" charset="0"/>
              </a:rPr>
              <a:t>Lo mejor para una cobertura de datos completa y la necesidad de métodos para garantizar la consistencia de la serie temporal a nivel de píxel</a:t>
            </a:r>
          </a:p>
        </p:txBody>
      </p:sp>
      <p:sp>
        <p:nvSpPr>
          <p:cNvPr id="10" name="Content Placeholder 9"/>
          <p:cNvSpPr>
            <a:spLocks noGrp="1"/>
          </p:cNvSpPr>
          <p:nvPr>
            <p:ph idx="11"/>
          </p:nvPr>
        </p:nvSpPr>
        <p:spPr>
          <a:xfrm>
            <a:off x="6132576" y="1023767"/>
            <a:ext cx="5577840" cy="4251960"/>
          </a:xfrm>
        </p:spPr>
        <p:txBody>
          <a:bodyPr/>
          <a:lstStyle/>
          <a:p>
            <a:pPr marL="146278" indent="0">
              <a:buNone/>
            </a:pPr>
            <a:r>
              <a:rPr lang="es" b="1" dirty="0">
                <a:latin typeface="Century Gothic" panose="020B0502020202020204" pitchFamily="34" charset="0"/>
              </a:rPr>
              <a:t>basado en objetos</a:t>
            </a:r>
          </a:p>
          <a:p>
            <a:r>
              <a:rPr lang="es" dirty="0">
                <a:latin typeface="Century Gothic" panose="020B0502020202020204" pitchFamily="34" charset="0"/>
              </a:rPr>
              <a:t>Los píxeles con características espectrales comunes se agrupan primero (segmentación)</a:t>
            </a:r>
          </a:p>
          <a:p>
            <a:r>
              <a:rPr lang="es" dirty="0">
                <a:latin typeface="Century Gothic" panose="020B0502020202020204" pitchFamily="34" charset="0"/>
              </a:rPr>
              <a:t>Útil para:</a:t>
            </a:r>
          </a:p>
          <a:p>
            <a:pPr lvl="1"/>
            <a:r>
              <a:rPr lang="es" dirty="0">
                <a:latin typeface="Century Gothic" panose="020B0502020202020204" pitchFamily="34" charset="0"/>
              </a:rPr>
              <a:t>Reducción del ruido moteado en las imágenes de radar</a:t>
            </a:r>
          </a:p>
          <a:p>
            <a:pPr lvl="1"/>
            <a:r>
              <a:rPr lang="es" dirty="0">
                <a:latin typeface="Century Gothic" panose="020B0502020202020204" pitchFamily="34" charset="0"/>
              </a:rPr>
              <a:t>Imágenes de alta resolución</a:t>
            </a:r>
          </a:p>
          <a:p>
            <a:endParaRPr lang="en-US" dirty="0">
              <a:latin typeface="Century Gothic" panose="020B0502020202020204" pitchFamily="34" charset="0"/>
            </a:endParaRPr>
          </a:p>
        </p:txBody>
      </p:sp>
      <p:sp>
        <p:nvSpPr>
          <p:cNvPr id="11" name="Content Placeholder 10"/>
          <p:cNvSpPr>
            <a:spLocks noGrp="1"/>
          </p:cNvSpPr>
          <p:nvPr>
            <p:ph sz="quarter" idx="12"/>
          </p:nvPr>
        </p:nvSpPr>
        <p:spPr>
          <a:xfrm>
            <a:off x="1367616" y="6004345"/>
            <a:ext cx="9867021" cy="470101"/>
          </a:xfrm>
        </p:spPr>
        <p:txBody>
          <a:bodyPr/>
          <a:lstStyle/>
          <a:p>
            <a:r>
              <a:rPr lang="es" dirty="0">
                <a:latin typeface="Century Gothic" panose="020B0502020202020204" pitchFamily="34" charset="0"/>
              </a:rPr>
              <a:t>Whiteside, T. y Ahmad, W. (2005, septiembre). Una comparación de métodos de clasificación orientados a objetos y basados en píxeles para mapear la cobertura terrestre en el norte de Australia. </a:t>
            </a:r>
            <a:r>
              <a:rPr lang="es" i="1" dirty="0">
                <a:latin typeface="Century Gothic" panose="020B0502020202020204" pitchFamily="34" charset="0"/>
              </a:rPr>
              <a:t>Actas de SSC2005 Inteligencia espacial, innovación y praxis: la Conferencia bienal nacional del Instituto de Ciencias Espaciales </a:t>
            </a:r>
            <a:r>
              <a:rPr lang="es" dirty="0">
                <a:latin typeface="Century Gothic" panose="020B0502020202020204" pitchFamily="34" charset="0"/>
              </a:rPr>
              <a:t>.</a:t>
            </a:r>
          </a:p>
        </p:txBody>
      </p:sp>
      <p:grpSp>
        <p:nvGrpSpPr>
          <p:cNvPr id="6" name="Group 5">
            <a:extLst>
              <a:ext uri="{FF2B5EF4-FFF2-40B4-BE49-F238E27FC236}">
                <a16:creationId xmlns:a16="http://schemas.microsoft.com/office/drawing/2014/main" id="{78CFCE47-F3B5-42F6-A03C-AEF08001B10A}"/>
              </a:ext>
            </a:extLst>
          </p:cNvPr>
          <p:cNvGrpSpPr/>
          <p:nvPr/>
        </p:nvGrpSpPr>
        <p:grpSpPr>
          <a:xfrm>
            <a:off x="1487936" y="4048081"/>
            <a:ext cx="3565136" cy="1831710"/>
            <a:chOff x="1195642" y="3479015"/>
            <a:chExt cx="2135421" cy="1097145"/>
          </a:xfrm>
        </p:grpSpPr>
        <p:pic>
          <p:nvPicPr>
            <p:cNvPr id="9" name="Picture 3">
              <a:extLst>
                <a:ext uri="{FF2B5EF4-FFF2-40B4-BE49-F238E27FC236}">
                  <a16:creationId xmlns:a16="http://schemas.microsoft.com/office/drawing/2014/main" id="{C6CAF407-A44A-4C27-A146-325B526732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95642" y="3479015"/>
              <a:ext cx="1125550" cy="10971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4">
              <a:extLst>
                <a:ext uri="{FF2B5EF4-FFF2-40B4-BE49-F238E27FC236}">
                  <a16:creationId xmlns:a16="http://schemas.microsoft.com/office/drawing/2014/main" id="{EDD0C7B1-7FF0-452D-A80C-BB083F19069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66324" y="3597366"/>
              <a:ext cx="964739" cy="860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grpSp>
        <p:nvGrpSpPr>
          <p:cNvPr id="13" name="Group 12">
            <a:extLst>
              <a:ext uri="{FF2B5EF4-FFF2-40B4-BE49-F238E27FC236}">
                <a16:creationId xmlns:a16="http://schemas.microsoft.com/office/drawing/2014/main" id="{389BB9E6-0761-404C-AC60-033126C6BC9F}"/>
              </a:ext>
            </a:extLst>
          </p:cNvPr>
          <p:cNvGrpSpPr/>
          <p:nvPr/>
        </p:nvGrpSpPr>
        <p:grpSpPr>
          <a:xfrm>
            <a:off x="6905161" y="4048081"/>
            <a:ext cx="4032670" cy="1831710"/>
            <a:chOff x="5446812" y="3372610"/>
            <a:chExt cx="2422156" cy="1100186"/>
          </a:xfrm>
        </p:grpSpPr>
        <p:pic>
          <p:nvPicPr>
            <p:cNvPr id="14" name="Picture 13">
              <a:extLst>
                <a:ext uri="{FF2B5EF4-FFF2-40B4-BE49-F238E27FC236}">
                  <a16:creationId xmlns:a16="http://schemas.microsoft.com/office/drawing/2014/main" id="{AE530589-11DA-4B8A-AE75-3EABB78DFF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54046" y="3372610"/>
              <a:ext cx="1114922" cy="1097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5">
              <a:extLst>
                <a:ext uri="{FF2B5EF4-FFF2-40B4-BE49-F238E27FC236}">
                  <a16:creationId xmlns:a16="http://schemas.microsoft.com/office/drawing/2014/main" id="{DDBC8B62-2890-46DD-8C51-84D96DF4ED5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46812" y="3375516"/>
              <a:ext cx="1228645" cy="1097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078761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 b="1" dirty="0">
                <a:latin typeface="Century Gothic" panose="020B0502020202020204" pitchFamily="34" charset="0"/>
              </a:rPr>
              <a:t>Clasificación de imágenes (métodos)</a:t>
            </a:r>
          </a:p>
        </p:txBody>
      </p:sp>
      <p:sp>
        <p:nvSpPr>
          <p:cNvPr id="3" name="Content Placeholder 2"/>
          <p:cNvSpPr>
            <a:spLocks noGrp="1"/>
          </p:cNvSpPr>
          <p:nvPr>
            <p:ph idx="1"/>
          </p:nvPr>
        </p:nvSpPr>
        <p:spPr>
          <a:xfrm>
            <a:off x="481584" y="930749"/>
            <a:ext cx="5577840" cy="4251960"/>
          </a:xfrm>
        </p:spPr>
        <p:txBody>
          <a:bodyPr>
            <a:normAutofit/>
          </a:bodyPr>
          <a:lstStyle/>
          <a:p>
            <a:pPr marL="146278" indent="0">
              <a:buNone/>
            </a:pPr>
            <a:r>
              <a:rPr lang="es" sz="2200" b="1" dirty="0">
                <a:latin typeface="Century Gothic" panose="020B0502020202020204" pitchFamily="34" charset="0"/>
              </a:rPr>
              <a:t>supervisado</a:t>
            </a:r>
          </a:p>
          <a:p>
            <a:r>
              <a:rPr lang="es" sz="2200" dirty="0">
                <a:latin typeface="Century Gothic" panose="020B0502020202020204" pitchFamily="34" charset="0"/>
              </a:rPr>
              <a:t>Utiliza áreas definidas por expertos de tipos de vegetación conocidos (áreas de entrenamiento) para ajustar los parámetros de los algoritmos de clasificación</a:t>
            </a:r>
          </a:p>
          <a:p>
            <a:r>
              <a:rPr lang="es" sz="2200" dirty="0">
                <a:latin typeface="Century Gothic" panose="020B0502020202020204" pitchFamily="34" charset="0"/>
              </a:rPr>
              <a:t>Luego, el algoritmo identifica y etiqueta automáticamente áreas similares a los datos de entrenamiento</a:t>
            </a:r>
          </a:p>
        </p:txBody>
      </p:sp>
      <p:sp>
        <p:nvSpPr>
          <p:cNvPr id="5" name="Content Placeholder 4"/>
          <p:cNvSpPr>
            <a:spLocks noGrp="1"/>
          </p:cNvSpPr>
          <p:nvPr>
            <p:ph idx="11"/>
          </p:nvPr>
        </p:nvSpPr>
        <p:spPr>
          <a:xfrm>
            <a:off x="6132576" y="930749"/>
            <a:ext cx="5577840" cy="4251960"/>
          </a:xfrm>
        </p:spPr>
        <p:txBody>
          <a:bodyPr>
            <a:normAutofit/>
          </a:bodyPr>
          <a:lstStyle/>
          <a:p>
            <a:pPr marL="146278" indent="0">
              <a:buNone/>
            </a:pPr>
            <a:r>
              <a:rPr lang="es" sz="2200" b="1" dirty="0">
                <a:latin typeface="Century Gothic" panose="020B0502020202020204" pitchFamily="34" charset="0"/>
              </a:rPr>
              <a:t>sin supervisión</a:t>
            </a:r>
          </a:p>
          <a:p>
            <a:r>
              <a:rPr lang="es" sz="2200" dirty="0">
                <a:latin typeface="Century Gothic" panose="020B0502020202020204" pitchFamily="34" charset="0"/>
              </a:rPr>
              <a:t>Utiliza algoritmos de clasificación para asignar píxeles a una de varias agrupaciones de clases especificadas por el usuario</a:t>
            </a:r>
          </a:p>
          <a:p>
            <a:r>
              <a:rPr lang="es" sz="2200" dirty="0">
                <a:latin typeface="Century Gothic" panose="020B0502020202020204" pitchFamily="34" charset="0"/>
              </a:rPr>
              <a:t>Los intérpretes asignan a cada uno de los grupos de píxeles un valor correspondiente a una clase de cobertura terrestre</a:t>
            </a:r>
          </a:p>
        </p:txBody>
      </p:sp>
      <p:sp>
        <p:nvSpPr>
          <p:cNvPr id="7" name="Content Placeholder 6"/>
          <p:cNvSpPr>
            <a:spLocks noGrp="1"/>
          </p:cNvSpPr>
          <p:nvPr>
            <p:ph sz="quarter" idx="13"/>
          </p:nvPr>
        </p:nvSpPr>
        <p:spPr>
          <a:xfrm>
            <a:off x="6877064" y="6456637"/>
            <a:ext cx="4088863" cy="437851"/>
          </a:xfrm>
        </p:spPr>
        <p:txBody>
          <a:bodyPr/>
          <a:lstStyle/>
          <a:p>
            <a:r>
              <a:rPr lang="es" dirty="0">
                <a:latin typeface="Century Gothic" panose="020B0502020202020204" pitchFamily="34" charset="0"/>
              </a:rPr>
              <a:t>Crédito: David DiBiase, Departamento de Geografía de Penn State</a:t>
            </a:r>
          </a:p>
        </p:txBody>
      </p:sp>
      <p:pic>
        <p:nvPicPr>
          <p:cNvPr id="6" name="Picture 6" descr="Screenshot showing two-class land cover map (unsupervised&#10;classification)">
            <a:extLst>
              <a:ext uri="{FF2B5EF4-FFF2-40B4-BE49-F238E27FC236}">
                <a16:creationId xmlns:a16="http://schemas.microsoft.com/office/drawing/2014/main" id="{870BCF9F-D937-431F-9A0D-0C87AA1220F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20478" y="4628313"/>
            <a:ext cx="2602036" cy="1828324"/>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9F16E7D-34F8-4560-A9EA-2C4AA35C9F55}"/>
              </a:ext>
            </a:extLst>
          </p:cNvPr>
          <p:cNvGrpSpPr/>
          <p:nvPr/>
        </p:nvGrpSpPr>
        <p:grpSpPr>
          <a:xfrm>
            <a:off x="720475" y="4628313"/>
            <a:ext cx="5100061" cy="1828324"/>
            <a:chOff x="718886" y="4160712"/>
            <a:chExt cx="5100061" cy="1828324"/>
          </a:xfrm>
        </p:grpSpPr>
        <p:pic>
          <p:nvPicPr>
            <p:cNvPr id="9" name="Picture 2" descr="Agricultural fields with certain fields highlighted ">
              <a:extLst>
                <a:ext uri="{FF2B5EF4-FFF2-40B4-BE49-F238E27FC236}">
                  <a16:creationId xmlns:a16="http://schemas.microsoft.com/office/drawing/2014/main" id="{4729EE6C-13C3-4B18-AC5C-52F359B29F46}"/>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8886" y="4160712"/>
              <a:ext cx="1734182" cy="1828324"/>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10" name="Picture 9" descr="Screenshot showing two-class land cover map (supervised&#10;classification)">
              <a:extLst>
                <a:ext uri="{FF2B5EF4-FFF2-40B4-BE49-F238E27FC236}">
                  <a16:creationId xmlns:a16="http://schemas.microsoft.com/office/drawing/2014/main" id="{998A9280-5263-4694-A235-2A217C4D76E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214821" y="4160712"/>
              <a:ext cx="2604126" cy="1828324"/>
            </a:xfrm>
            <a:prstGeom prst="rect">
              <a:avLst/>
            </a:prstGeom>
            <a:noFill/>
            <a:effectLst/>
            <a:extLst>
              <a:ext uri="{909E8E84-426E-40dd-AFC4-6F175D3DCCD1}">
                <a14:hiddenFill xmlns="" xmlns:a14="http://schemas.microsoft.com/office/drawing/2010/main">
                  <a:solidFill>
                    <a:srgbClr val="FFFFFF"/>
                  </a:solidFill>
                </a14:hiddenFill>
              </a:ext>
            </a:extLst>
          </p:spPr>
        </p:pic>
        <p:sp>
          <p:nvSpPr>
            <p:cNvPr id="11" name="Right Arrow 11">
              <a:extLst>
                <a:ext uri="{FF2B5EF4-FFF2-40B4-BE49-F238E27FC236}">
                  <a16:creationId xmlns:a16="http://schemas.microsoft.com/office/drawing/2014/main" id="{CCB4DE30-E865-48B6-9AA2-23F5A447928C}"/>
                </a:ext>
              </a:extLst>
            </p:cNvPr>
            <p:cNvSpPr/>
            <p:nvPr/>
          </p:nvSpPr>
          <p:spPr>
            <a:xfrm>
              <a:off x="2572416" y="4938359"/>
              <a:ext cx="523057" cy="273030"/>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Tree>
    <p:extLst>
      <p:ext uri="{BB962C8B-B14F-4D97-AF65-F5344CB8AC3E}">
        <p14:creationId xmlns:p14="http://schemas.microsoft.com/office/powerpoint/2010/main" val="768249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93" y="324257"/>
            <a:ext cx="11227615" cy="576299"/>
          </a:xfrm>
        </p:spPr>
        <p:txBody>
          <a:bodyPr/>
          <a:lstStyle/>
          <a:p>
            <a:r>
              <a:rPr lang="es" b="1" dirty="0">
                <a:latin typeface="Century Gothic" panose="020B0502020202020204" pitchFamily="34" charset="0"/>
              </a:rPr>
              <a:t>Clasificación supervisada vs. no supervisada</a:t>
            </a:r>
          </a:p>
        </p:txBody>
      </p:sp>
      <p:sp>
        <p:nvSpPr>
          <p:cNvPr id="3" name="Content Placeholder 2"/>
          <p:cNvSpPr>
            <a:spLocks noGrp="1"/>
          </p:cNvSpPr>
          <p:nvPr>
            <p:ph idx="1"/>
          </p:nvPr>
        </p:nvSpPr>
        <p:spPr>
          <a:xfrm>
            <a:off x="482193" y="1235799"/>
            <a:ext cx="5579293" cy="4251960"/>
          </a:xfrm>
        </p:spPr>
        <p:txBody>
          <a:bodyPr/>
          <a:lstStyle/>
          <a:p>
            <a:pPr marL="146278" indent="0" algn="ctr">
              <a:buNone/>
            </a:pPr>
            <a:r>
              <a:rPr lang="es" b="1" dirty="0">
                <a:latin typeface="Century Gothic" panose="020B0502020202020204" pitchFamily="34" charset="0"/>
              </a:rPr>
              <a:t>supervisado</a:t>
            </a:r>
          </a:p>
        </p:txBody>
      </p:sp>
      <p:sp>
        <p:nvSpPr>
          <p:cNvPr id="4" name="Content Placeholder 3"/>
          <p:cNvSpPr>
            <a:spLocks noGrp="1"/>
          </p:cNvSpPr>
          <p:nvPr>
            <p:ph idx="11"/>
          </p:nvPr>
        </p:nvSpPr>
        <p:spPr>
          <a:xfrm>
            <a:off x="6130514" y="1235799"/>
            <a:ext cx="5579293" cy="4251960"/>
          </a:xfrm>
        </p:spPr>
        <p:txBody>
          <a:bodyPr/>
          <a:lstStyle/>
          <a:p>
            <a:pPr marL="146278" indent="0" algn="ctr">
              <a:buNone/>
            </a:pPr>
            <a:r>
              <a:rPr lang="es" b="1" dirty="0">
                <a:latin typeface="Century Gothic" panose="020B0502020202020204" pitchFamily="34" charset="0"/>
              </a:rPr>
              <a:t>sin supervisión</a:t>
            </a:r>
          </a:p>
        </p:txBody>
      </p:sp>
      <p:sp>
        <p:nvSpPr>
          <p:cNvPr id="8" name="Freeform 7"/>
          <p:cNvSpPr/>
          <p:nvPr/>
        </p:nvSpPr>
        <p:spPr>
          <a:xfrm rot="5400000">
            <a:off x="1226138" y="2427451"/>
            <a:ext cx="1436170" cy="729050"/>
          </a:xfrm>
          <a:custGeom>
            <a:avLst/>
            <a:gdLst>
              <a:gd name="connsiteX0" fmla="*/ 1369448 w 1625480"/>
              <a:gd name="connsiteY0" fmla="*/ 729050 h 729050"/>
              <a:gd name="connsiteX1" fmla="*/ 1369448 w 1625480"/>
              <a:gd name="connsiteY1" fmla="*/ 0 h 729050"/>
              <a:gd name="connsiteX2" fmla="*/ 1625480 w 1625480"/>
              <a:gd name="connsiteY2" fmla="*/ 0 h 729050"/>
              <a:gd name="connsiteX3" fmla="*/ 1625480 w 1625480"/>
              <a:gd name="connsiteY3" fmla="*/ 729050 h 729050"/>
              <a:gd name="connsiteX4" fmla="*/ 0 w 1625480"/>
              <a:gd name="connsiteY4" fmla="*/ 182263 h 729050"/>
              <a:gd name="connsiteX5" fmla="*/ 182262 w 1625480"/>
              <a:gd name="connsiteY5" fmla="*/ 1 h 729050"/>
              <a:gd name="connsiteX6" fmla="*/ 364524 w 1625480"/>
              <a:gd name="connsiteY6" fmla="*/ 182263 h 729050"/>
              <a:gd name="connsiteX7" fmla="*/ 310462 w 1625480"/>
              <a:gd name="connsiteY7" fmla="*/ 182263 h 729050"/>
              <a:gd name="connsiteX8" fmla="*/ 310462 w 1625480"/>
              <a:gd name="connsiteY8" fmla="*/ 472651 h 729050"/>
              <a:gd name="connsiteX9" fmla="*/ 1369447 w 1625480"/>
              <a:gd name="connsiteY9" fmla="*/ 472651 h 729050"/>
              <a:gd name="connsiteX10" fmla="*/ 1369447 w 1625480"/>
              <a:gd name="connsiteY10" fmla="*/ 729050 h 729050"/>
              <a:gd name="connsiteX11" fmla="*/ 54063 w 1625480"/>
              <a:gd name="connsiteY11" fmla="*/ 729050 h 729050"/>
              <a:gd name="connsiteX12" fmla="*/ 54063 w 1625480"/>
              <a:gd name="connsiteY12" fmla="*/ 182263 h 7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480" h="729050">
                <a:moveTo>
                  <a:pt x="1369448" y="729050"/>
                </a:moveTo>
                <a:lnTo>
                  <a:pt x="1369448" y="0"/>
                </a:lnTo>
                <a:lnTo>
                  <a:pt x="1625480" y="0"/>
                </a:lnTo>
                <a:lnTo>
                  <a:pt x="1625480" y="729050"/>
                </a:lnTo>
                <a:close/>
                <a:moveTo>
                  <a:pt x="0" y="182263"/>
                </a:moveTo>
                <a:lnTo>
                  <a:pt x="182262" y="1"/>
                </a:lnTo>
                <a:lnTo>
                  <a:pt x="364524" y="182263"/>
                </a:lnTo>
                <a:lnTo>
                  <a:pt x="310462" y="182263"/>
                </a:lnTo>
                <a:lnTo>
                  <a:pt x="310462" y="472651"/>
                </a:lnTo>
                <a:lnTo>
                  <a:pt x="1369447" y="472651"/>
                </a:lnTo>
                <a:lnTo>
                  <a:pt x="1369447" y="729050"/>
                </a:lnTo>
                <a:lnTo>
                  <a:pt x="54063" y="729050"/>
                </a:lnTo>
                <a:lnTo>
                  <a:pt x="54063" y="182263"/>
                </a:lnTo>
                <a:close/>
              </a:path>
            </a:pathLst>
          </a:custGeom>
          <a:solidFill>
            <a:srgbClr val="A9ADB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493">
              <a:buClrTx/>
            </a:pPr>
            <a:endParaRPr lang="en-US" sz="2400" kern="1200" dirty="0">
              <a:solidFill>
                <a:prstClr val="white"/>
              </a:solidFill>
              <a:latin typeface="Century Gothic" panose="020B0502020202020204" pitchFamily="34" charset="0"/>
            </a:endParaRPr>
          </a:p>
        </p:txBody>
      </p:sp>
      <p:sp>
        <p:nvSpPr>
          <p:cNvPr id="14" name="Freeform 13"/>
          <p:cNvSpPr/>
          <p:nvPr/>
        </p:nvSpPr>
        <p:spPr>
          <a:xfrm>
            <a:off x="7208189" y="2032391"/>
            <a:ext cx="729050" cy="3852765"/>
          </a:xfrm>
          <a:custGeom>
            <a:avLst/>
            <a:gdLst>
              <a:gd name="connsiteX0" fmla="*/ 0 w 729050"/>
              <a:gd name="connsiteY0" fmla="*/ 3609368 h 3852765"/>
              <a:gd name="connsiteX1" fmla="*/ 729050 w 729050"/>
              <a:gd name="connsiteY1" fmla="*/ 3609368 h 3852765"/>
              <a:gd name="connsiteX2" fmla="*/ 729050 w 729050"/>
              <a:gd name="connsiteY2" fmla="*/ 3852765 h 3852765"/>
              <a:gd name="connsiteX3" fmla="*/ 0 w 729050"/>
              <a:gd name="connsiteY3" fmla="*/ 3852765 h 3852765"/>
              <a:gd name="connsiteX4" fmla="*/ 546787 w 729050"/>
              <a:gd name="connsiteY4" fmla="*/ 0 h 3852765"/>
              <a:gd name="connsiteX5" fmla="*/ 729049 w 729050"/>
              <a:gd name="connsiteY5" fmla="*/ 154631 h 3852765"/>
              <a:gd name="connsiteX6" fmla="*/ 546787 w 729050"/>
              <a:gd name="connsiteY6" fmla="*/ 309263 h 3852765"/>
              <a:gd name="connsiteX7" fmla="*/ 546787 w 729050"/>
              <a:gd name="connsiteY7" fmla="*/ 278424 h 3852765"/>
              <a:gd name="connsiteX8" fmla="*/ 247585 w 729050"/>
              <a:gd name="connsiteY8" fmla="*/ 278424 h 3852765"/>
              <a:gd name="connsiteX9" fmla="*/ 247585 w 729050"/>
              <a:gd name="connsiteY9" fmla="*/ 3609367 h 3852765"/>
              <a:gd name="connsiteX10" fmla="*/ 0 w 729050"/>
              <a:gd name="connsiteY10" fmla="*/ 3609367 h 3852765"/>
              <a:gd name="connsiteX11" fmla="*/ 0 w 729050"/>
              <a:gd name="connsiteY11" fmla="*/ 30839 h 3852765"/>
              <a:gd name="connsiteX12" fmla="*/ 546787 w 729050"/>
              <a:gd name="connsiteY12" fmla="*/ 30839 h 38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050" h="3852765">
                <a:moveTo>
                  <a:pt x="0" y="3609368"/>
                </a:moveTo>
                <a:lnTo>
                  <a:pt x="729050" y="3609368"/>
                </a:lnTo>
                <a:lnTo>
                  <a:pt x="729050" y="3852765"/>
                </a:lnTo>
                <a:lnTo>
                  <a:pt x="0" y="3852765"/>
                </a:lnTo>
                <a:close/>
                <a:moveTo>
                  <a:pt x="546787" y="0"/>
                </a:moveTo>
                <a:lnTo>
                  <a:pt x="729049" y="154631"/>
                </a:lnTo>
                <a:lnTo>
                  <a:pt x="546787" y="309263"/>
                </a:lnTo>
                <a:lnTo>
                  <a:pt x="546787" y="278424"/>
                </a:lnTo>
                <a:lnTo>
                  <a:pt x="247585" y="278424"/>
                </a:lnTo>
                <a:lnTo>
                  <a:pt x="247585" y="3609367"/>
                </a:lnTo>
                <a:lnTo>
                  <a:pt x="0" y="3609367"/>
                </a:lnTo>
                <a:lnTo>
                  <a:pt x="0" y="30839"/>
                </a:lnTo>
                <a:lnTo>
                  <a:pt x="546787" y="30839"/>
                </a:lnTo>
                <a:close/>
              </a:path>
            </a:pathLst>
          </a:custGeom>
          <a:solidFill>
            <a:srgbClr val="A9ADB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493">
              <a:buClrTx/>
            </a:pPr>
            <a:endParaRPr lang="en-US" sz="2400" kern="1200" dirty="0">
              <a:solidFill>
                <a:prstClr val="white"/>
              </a:solidFill>
              <a:latin typeface="Century Gothic" panose="020B0502020202020204" pitchFamily="34" charset="0"/>
            </a:endParaRPr>
          </a:p>
        </p:txBody>
      </p:sp>
      <p:graphicFrame>
        <p:nvGraphicFramePr>
          <p:cNvPr id="9" name="Content Placeholder 15">
            <a:extLst>
              <a:ext uri="{FF2B5EF4-FFF2-40B4-BE49-F238E27FC236}">
                <a16:creationId xmlns:a16="http://schemas.microsoft.com/office/drawing/2014/main" id="{AE181195-3047-495C-8FA7-2FFE9040A82B}"/>
              </a:ext>
            </a:extLst>
          </p:cNvPr>
          <p:cNvGraphicFramePr>
            <a:graphicFrameLocks/>
          </p:cNvGraphicFramePr>
          <p:nvPr>
            <p:extLst>
              <p:ext uri="{D42A27DB-BD31-4B8C-83A1-F6EECF244321}">
                <p14:modId xmlns:p14="http://schemas.microsoft.com/office/powerpoint/2010/main" val="3182078644"/>
              </p:ext>
            </p:extLst>
          </p:nvPr>
        </p:nvGraphicFramePr>
        <p:xfrm>
          <a:off x="484188" y="1800329"/>
          <a:ext cx="5576888" cy="427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Content Placeholder 15">
            <a:extLst>
              <a:ext uri="{FF2B5EF4-FFF2-40B4-BE49-F238E27FC236}">
                <a16:creationId xmlns:a16="http://schemas.microsoft.com/office/drawing/2014/main" id="{BDD7CFD2-625F-4E95-B414-ECAE9247B9BA}"/>
              </a:ext>
            </a:extLst>
          </p:cNvPr>
          <p:cNvGraphicFramePr>
            <a:graphicFrameLocks/>
          </p:cNvGraphicFramePr>
          <p:nvPr>
            <p:extLst>
              <p:ext uri="{D42A27DB-BD31-4B8C-83A1-F6EECF244321}">
                <p14:modId xmlns:p14="http://schemas.microsoft.com/office/powerpoint/2010/main" val="1421016470"/>
              </p:ext>
            </p:extLst>
          </p:nvPr>
        </p:nvGraphicFramePr>
        <p:xfrm>
          <a:off x="6131458" y="1800329"/>
          <a:ext cx="5576888" cy="42792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70338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6B3A71F-AD78-4637-8994-5AF889A011D4}"/>
              </a:ext>
            </a:extLst>
          </p:cNvPr>
          <p:cNvGrpSpPr/>
          <p:nvPr/>
        </p:nvGrpSpPr>
        <p:grpSpPr>
          <a:xfrm>
            <a:off x="4930802" y="2125763"/>
            <a:ext cx="2330396" cy="3530606"/>
            <a:chOff x="4791804" y="1401251"/>
            <a:chExt cx="2092090" cy="3169567"/>
          </a:xfrm>
        </p:grpSpPr>
        <p:grpSp>
          <p:nvGrpSpPr>
            <p:cNvPr id="31" name="Group 3">
              <a:extLst>
                <a:ext uri="{FF2B5EF4-FFF2-40B4-BE49-F238E27FC236}">
                  <a16:creationId xmlns:a16="http://schemas.microsoft.com/office/drawing/2014/main" id="{F5BBCDBA-004D-486E-80E0-0CBEBD0B7B11}"/>
                </a:ext>
              </a:extLst>
            </p:cNvPr>
            <p:cNvGrpSpPr>
              <a:grpSpLocks/>
            </p:cNvGrpSpPr>
            <p:nvPr/>
          </p:nvGrpSpPr>
          <p:grpSpPr bwMode="auto">
            <a:xfrm>
              <a:off x="4791804" y="1401251"/>
              <a:ext cx="2092090" cy="2870726"/>
              <a:chOff x="1371" y="1394"/>
              <a:chExt cx="1767" cy="2274"/>
            </a:xfrm>
          </p:grpSpPr>
          <p:sp>
            <p:nvSpPr>
              <p:cNvPr id="36" name="Rectangle 4">
                <a:extLst>
                  <a:ext uri="{FF2B5EF4-FFF2-40B4-BE49-F238E27FC236}">
                    <a16:creationId xmlns:a16="http://schemas.microsoft.com/office/drawing/2014/main" id="{3EDCF254-0D56-4E59-A3C9-0AF846BC9536}"/>
                  </a:ext>
                </a:extLst>
              </p:cNvPr>
              <p:cNvSpPr>
                <a:spLocks noChangeArrowheads="1"/>
              </p:cNvSpPr>
              <p:nvPr/>
            </p:nvSpPr>
            <p:spPr bwMode="auto">
              <a:xfrm>
                <a:off x="1377" y="1400"/>
                <a:ext cx="1761" cy="2268"/>
              </a:xfrm>
              <a:prstGeom prst="rect">
                <a:avLst/>
              </a:prstGeom>
              <a:solidFill>
                <a:srgbClr val="00B3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7" name="Freeform 5">
                <a:extLst>
                  <a:ext uri="{FF2B5EF4-FFF2-40B4-BE49-F238E27FC236}">
                    <a16:creationId xmlns:a16="http://schemas.microsoft.com/office/drawing/2014/main" id="{8C3FAFAE-BE3A-4A2D-87AB-8A5CAB558320}"/>
                  </a:ext>
                </a:extLst>
              </p:cNvPr>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38" name="Freeform 6">
                <a:extLst>
                  <a:ext uri="{FF2B5EF4-FFF2-40B4-BE49-F238E27FC236}">
                    <a16:creationId xmlns:a16="http://schemas.microsoft.com/office/drawing/2014/main" id="{E4EDAA12-739A-4DDF-AFEE-7789B6606789}"/>
                  </a:ext>
                </a:extLst>
              </p:cNvPr>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39" name="Freeform 7">
                <a:extLst>
                  <a:ext uri="{FF2B5EF4-FFF2-40B4-BE49-F238E27FC236}">
                    <a16:creationId xmlns:a16="http://schemas.microsoft.com/office/drawing/2014/main" id="{CF0C762A-0BF8-4389-94C0-489E0A8D9B3A}"/>
                  </a:ext>
                </a:extLst>
              </p:cNvPr>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0" name="Freeform 8">
                <a:extLst>
                  <a:ext uri="{FF2B5EF4-FFF2-40B4-BE49-F238E27FC236}">
                    <a16:creationId xmlns:a16="http://schemas.microsoft.com/office/drawing/2014/main" id="{C6B11112-FCC7-4AC8-8DBE-AD31222D71BD}"/>
                  </a:ext>
                </a:extLst>
              </p:cNvPr>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1" name="Freeform 9">
                <a:extLst>
                  <a:ext uri="{FF2B5EF4-FFF2-40B4-BE49-F238E27FC236}">
                    <a16:creationId xmlns:a16="http://schemas.microsoft.com/office/drawing/2014/main" id="{8AB36168-6C52-41B7-9274-DB2A68AE3D86}"/>
                  </a:ext>
                </a:extLst>
              </p:cNvPr>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2" name="Freeform 10">
                <a:extLst>
                  <a:ext uri="{FF2B5EF4-FFF2-40B4-BE49-F238E27FC236}">
                    <a16:creationId xmlns:a16="http://schemas.microsoft.com/office/drawing/2014/main" id="{5C783E42-74B2-411A-A39F-D97745FE48CC}"/>
                  </a:ext>
                </a:extLst>
              </p:cNvPr>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3" name="Freeform 11">
                <a:extLst>
                  <a:ext uri="{FF2B5EF4-FFF2-40B4-BE49-F238E27FC236}">
                    <a16:creationId xmlns:a16="http://schemas.microsoft.com/office/drawing/2014/main" id="{7DA19960-D3B1-407E-A137-C807D5ACAD42}"/>
                  </a:ext>
                </a:extLst>
              </p:cNvPr>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32" name="Rectangle 12">
              <a:extLst>
                <a:ext uri="{FF2B5EF4-FFF2-40B4-BE49-F238E27FC236}">
                  <a16:creationId xmlns:a16="http://schemas.microsoft.com/office/drawing/2014/main" id="{E18819C5-54D5-4C20-9164-3014770EEE81}"/>
                </a:ext>
              </a:extLst>
            </p:cNvPr>
            <p:cNvSpPr>
              <a:spLocks noChangeArrowheads="1"/>
            </p:cNvSpPr>
            <p:nvPr/>
          </p:nvSpPr>
          <p:spPr bwMode="auto">
            <a:xfrm>
              <a:off x="4967102" y="4294514"/>
              <a:ext cx="1492327" cy="2763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000" dirty="0">
                  <a:latin typeface="Century Gothic" panose="020B0502020202020204" pitchFamily="34" charset="0"/>
                </a:rPr>
                <a:t>Digital Image</a:t>
              </a:r>
              <a:endParaRPr lang="en-US" sz="2000" b="1" dirty="0">
                <a:latin typeface="Century Gothic" panose="020B0502020202020204" pitchFamily="34" charset="0"/>
              </a:endParaRPr>
            </a:p>
          </p:txBody>
        </p:sp>
        <p:sp>
          <p:nvSpPr>
            <p:cNvPr id="33" name="Oval 32">
              <a:extLst>
                <a:ext uri="{FF2B5EF4-FFF2-40B4-BE49-F238E27FC236}">
                  <a16:creationId xmlns:a16="http://schemas.microsoft.com/office/drawing/2014/main" id="{168EF112-BE37-4947-ABDC-DCD1260AD2DF}"/>
                </a:ext>
              </a:extLst>
            </p:cNvPr>
            <p:cNvSpPr/>
            <p:nvPr/>
          </p:nvSpPr>
          <p:spPr>
            <a:xfrm>
              <a:off x="4798907" y="2702798"/>
              <a:ext cx="478970" cy="562030"/>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34" name="Oval 33">
              <a:extLst>
                <a:ext uri="{FF2B5EF4-FFF2-40B4-BE49-F238E27FC236}">
                  <a16:creationId xmlns:a16="http://schemas.microsoft.com/office/drawing/2014/main" id="{B6D31F14-A475-45CC-BAD3-3C379CA148BC}"/>
                </a:ext>
              </a:extLst>
            </p:cNvPr>
            <p:cNvSpPr/>
            <p:nvPr/>
          </p:nvSpPr>
          <p:spPr>
            <a:xfrm>
              <a:off x="5438058" y="2140767"/>
              <a:ext cx="928068" cy="562031"/>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35" name="Oval 34">
              <a:extLst>
                <a:ext uri="{FF2B5EF4-FFF2-40B4-BE49-F238E27FC236}">
                  <a16:creationId xmlns:a16="http://schemas.microsoft.com/office/drawing/2014/main" id="{6DE3314C-0756-4B1F-B572-4BFF7BCC38FF}"/>
                </a:ext>
              </a:extLst>
            </p:cNvPr>
            <p:cNvSpPr/>
            <p:nvPr/>
          </p:nvSpPr>
          <p:spPr>
            <a:xfrm>
              <a:off x="6224123" y="3091394"/>
              <a:ext cx="478970" cy="562031"/>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
        <p:nvSpPr>
          <p:cNvPr id="2" name="Title 1"/>
          <p:cNvSpPr>
            <a:spLocks noGrp="1"/>
          </p:cNvSpPr>
          <p:nvPr>
            <p:ph type="title"/>
          </p:nvPr>
        </p:nvSpPr>
        <p:spPr/>
        <p:txBody>
          <a:bodyPr/>
          <a:lstStyle/>
          <a:p>
            <a:r>
              <a:rPr lang="es" b="1" dirty="0">
                <a:latin typeface="Century Gothic" panose="020B0502020202020204" pitchFamily="34" charset="0"/>
              </a:rPr>
              <a:t>Clasificación de imágenes (método supervisado)</a:t>
            </a:r>
          </a:p>
        </p:txBody>
      </p:sp>
      <p:sp>
        <p:nvSpPr>
          <p:cNvPr id="3" name="Content Placeholder 2"/>
          <p:cNvSpPr>
            <a:spLocks noGrp="1"/>
          </p:cNvSpPr>
          <p:nvPr>
            <p:ph idx="1"/>
          </p:nvPr>
        </p:nvSpPr>
        <p:spPr>
          <a:xfrm>
            <a:off x="483656" y="1196043"/>
            <a:ext cx="11224691" cy="860819"/>
          </a:xfrm>
        </p:spPr>
        <p:txBody>
          <a:bodyPr/>
          <a:lstStyle/>
          <a:p>
            <a:pPr marL="146278" indent="0">
              <a:buNone/>
            </a:pPr>
            <a:r>
              <a:rPr lang="es" dirty="0">
                <a:latin typeface="Century Gothic" panose="020B0502020202020204" pitchFamily="34" charset="0"/>
              </a:rPr>
              <a:t>La clasificación supervisada requiere que el analista seleccione áreas de entrenamiento donde sabe lo que hay en el suelo y luego digitaliza un polígono dentro de esa área.</a:t>
            </a:r>
          </a:p>
        </p:txBody>
      </p:sp>
      <p:sp>
        <p:nvSpPr>
          <p:cNvPr id="5" name="Content Placeholder 4"/>
          <p:cNvSpPr>
            <a:spLocks noGrp="1"/>
          </p:cNvSpPr>
          <p:nvPr>
            <p:ph sz="quarter" idx="11"/>
          </p:nvPr>
        </p:nvSpPr>
        <p:spPr>
          <a:xfrm>
            <a:off x="482725" y="5602003"/>
            <a:ext cx="11231757" cy="437851"/>
          </a:xfrm>
        </p:spPr>
        <p:txBody>
          <a:bodyPr/>
          <a:lstStyle/>
          <a:p>
            <a:r>
              <a:rPr lang="es" dirty="0">
                <a:latin typeface="Century Gothic" panose="020B0502020202020204" pitchFamily="34" charset="0"/>
              </a:rPr>
              <a:t>Sutton, L. </a:t>
            </a:r>
            <a:r>
              <a:rPr lang="es" i="1" dirty="0">
                <a:latin typeface="Century Gothic" panose="020B0502020202020204" pitchFamily="34" charset="0"/>
              </a:rPr>
              <a:t>Clasificación de imágenes </a:t>
            </a:r>
            <a:r>
              <a:rPr lang="es" dirty="0">
                <a:latin typeface="Century Gothic" panose="020B0502020202020204" pitchFamily="34" charset="0"/>
              </a:rPr>
              <a:t>. Materiales de clasificación de imágenes satelitales y detección de cambios en la Universidad Estatal de Portland.</a:t>
            </a:r>
          </a:p>
        </p:txBody>
      </p:sp>
      <p:sp>
        <p:nvSpPr>
          <p:cNvPr id="8" name="Text Box 40"/>
          <p:cNvSpPr txBox="1">
            <a:spLocks noChangeArrowheads="1"/>
          </p:cNvSpPr>
          <p:nvPr/>
        </p:nvSpPr>
        <p:spPr bwMode="auto">
          <a:xfrm>
            <a:off x="1481497" y="2290579"/>
            <a:ext cx="185804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s" sz="1800" dirty="0">
                <a:latin typeface="Century Gothic" panose="020B0502020202020204" pitchFamily="34" charset="0"/>
              </a:rPr>
              <a:t>Área conocida de coníferas</a:t>
            </a:r>
          </a:p>
        </p:txBody>
      </p:sp>
      <p:sp>
        <p:nvSpPr>
          <p:cNvPr id="9" name="Text Box 41"/>
          <p:cNvSpPr txBox="1">
            <a:spLocks noChangeArrowheads="1"/>
          </p:cNvSpPr>
          <p:nvPr/>
        </p:nvSpPr>
        <p:spPr bwMode="auto">
          <a:xfrm>
            <a:off x="1371261" y="3438240"/>
            <a:ext cx="168342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s" sz="1800" dirty="0">
                <a:latin typeface="Century Gothic" panose="020B0502020202020204" pitchFamily="34" charset="0"/>
              </a:rPr>
              <a:t>Área de agua conocida</a:t>
            </a:r>
          </a:p>
        </p:txBody>
      </p:sp>
      <p:sp>
        <p:nvSpPr>
          <p:cNvPr id="10" name="Text Box 42"/>
          <p:cNvSpPr txBox="1">
            <a:spLocks noChangeArrowheads="1"/>
          </p:cNvSpPr>
          <p:nvPr/>
        </p:nvSpPr>
        <p:spPr bwMode="auto">
          <a:xfrm>
            <a:off x="1481497" y="4631418"/>
            <a:ext cx="210923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s" sz="1800" dirty="0">
                <a:latin typeface="Century Gothic" panose="020B0502020202020204" pitchFamily="34" charset="0"/>
              </a:rPr>
              <a:t>Área de hoja caduca conocida</a:t>
            </a:r>
          </a:p>
        </p:txBody>
      </p:sp>
      <p:cxnSp>
        <p:nvCxnSpPr>
          <p:cNvPr id="11" name="Straight Arrow Connector 10"/>
          <p:cNvCxnSpPr>
            <a:cxnSpLocks/>
            <a:stCxn id="8" idx="3"/>
          </p:cNvCxnSpPr>
          <p:nvPr/>
        </p:nvCxnSpPr>
        <p:spPr>
          <a:xfrm>
            <a:off x="3339544" y="2613744"/>
            <a:ext cx="2311127" cy="6487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a:stCxn id="9" idx="3"/>
          </p:cNvCxnSpPr>
          <p:nvPr/>
        </p:nvCxnSpPr>
        <p:spPr>
          <a:xfrm>
            <a:off x="3054682" y="3761406"/>
            <a:ext cx="1884033" cy="1271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cxnSpLocks/>
            <a:stCxn id="10" idx="3"/>
          </p:cNvCxnSpPr>
          <p:nvPr/>
        </p:nvCxnSpPr>
        <p:spPr>
          <a:xfrm flipV="1">
            <a:off x="3590734" y="4321453"/>
            <a:ext cx="2935541" cy="6331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 Box 39"/>
          <p:cNvSpPr txBox="1">
            <a:spLocks noChangeArrowheads="1"/>
          </p:cNvSpPr>
          <p:nvPr/>
        </p:nvSpPr>
        <p:spPr bwMode="auto">
          <a:xfrm>
            <a:off x="7794851" y="1933226"/>
            <a:ext cx="196417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s" sz="1800" b="1" dirty="0">
                <a:latin typeface="Century Gothic" panose="020B0502020202020204" pitchFamily="34" charset="0"/>
              </a:rPr>
              <a:t>Firmas espectrales </a:t>
            </a:r>
            <a:endParaRPr lang="en-US" sz="1800" b="1" u="sng" dirty="0">
              <a:latin typeface="Century Gothic" panose="020B0502020202020204" pitchFamily="34" charset="0"/>
            </a:endParaRPr>
          </a:p>
        </p:txBody>
      </p:sp>
      <p:grpSp>
        <p:nvGrpSpPr>
          <p:cNvPr id="15" name="Group 14"/>
          <p:cNvGrpSpPr/>
          <p:nvPr/>
        </p:nvGrpSpPr>
        <p:grpSpPr>
          <a:xfrm>
            <a:off x="9788850" y="4233035"/>
            <a:ext cx="1599173" cy="1679824"/>
            <a:chOff x="7503314" y="3334425"/>
            <a:chExt cx="1199692" cy="1260196"/>
          </a:xfrm>
        </p:grpSpPr>
        <p:sp>
          <p:nvSpPr>
            <p:cNvPr id="27" name="Freeform 51"/>
            <p:cNvSpPr>
              <a:spLocks/>
            </p:cNvSpPr>
            <p:nvPr/>
          </p:nvSpPr>
          <p:spPr bwMode="auto">
            <a:xfrm>
              <a:off x="7564268" y="3683186"/>
              <a:ext cx="138584" cy="438599"/>
            </a:xfrm>
            <a:custGeom>
              <a:avLst/>
              <a:gdLst>
                <a:gd name="T0" fmla="*/ 0 w 798"/>
                <a:gd name="T1" fmla="*/ 626 h 637"/>
                <a:gd name="T2" fmla="*/ 42 w 798"/>
                <a:gd name="T3" fmla="*/ 512 h 637"/>
                <a:gd name="T4" fmla="*/ 78 w 798"/>
                <a:gd name="T5" fmla="*/ 458 h 637"/>
                <a:gd name="T6" fmla="*/ 138 w 798"/>
                <a:gd name="T7" fmla="*/ 434 h 637"/>
                <a:gd name="T8" fmla="*/ 168 w 798"/>
                <a:gd name="T9" fmla="*/ 476 h 637"/>
                <a:gd name="T10" fmla="*/ 174 w 798"/>
                <a:gd name="T11" fmla="*/ 524 h 637"/>
                <a:gd name="T12" fmla="*/ 198 w 798"/>
                <a:gd name="T13" fmla="*/ 572 h 637"/>
                <a:gd name="T14" fmla="*/ 246 w 798"/>
                <a:gd name="T15" fmla="*/ 584 h 637"/>
                <a:gd name="T16" fmla="*/ 270 w 798"/>
                <a:gd name="T17" fmla="*/ 554 h 637"/>
                <a:gd name="T18" fmla="*/ 402 w 798"/>
                <a:gd name="T19" fmla="*/ 86 h 637"/>
                <a:gd name="T20" fmla="*/ 444 w 798"/>
                <a:gd name="T21" fmla="*/ 38 h 637"/>
                <a:gd name="T22" fmla="*/ 468 w 798"/>
                <a:gd name="T23" fmla="*/ 38 h 637"/>
                <a:gd name="T24" fmla="*/ 498 w 798"/>
                <a:gd name="T25" fmla="*/ 74 h 637"/>
                <a:gd name="T26" fmla="*/ 516 w 798"/>
                <a:gd name="T27" fmla="*/ 140 h 637"/>
                <a:gd name="T28" fmla="*/ 522 w 798"/>
                <a:gd name="T29" fmla="*/ 236 h 637"/>
                <a:gd name="T30" fmla="*/ 558 w 798"/>
                <a:gd name="T31" fmla="*/ 308 h 637"/>
                <a:gd name="T32" fmla="*/ 588 w 798"/>
                <a:gd name="T33" fmla="*/ 344 h 637"/>
                <a:gd name="T34" fmla="*/ 648 w 798"/>
                <a:gd name="T35" fmla="*/ 302 h 637"/>
                <a:gd name="T36" fmla="*/ 678 w 798"/>
                <a:gd name="T37" fmla="*/ 248 h 637"/>
                <a:gd name="T38" fmla="*/ 720 w 798"/>
                <a:gd name="T39" fmla="*/ 230 h 637"/>
                <a:gd name="T40" fmla="*/ 768 w 798"/>
                <a:gd name="T41" fmla="*/ 290 h 637"/>
                <a:gd name="T42" fmla="*/ 798 w 798"/>
                <a:gd name="T43" fmla="*/ 326 h 6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98"/>
                <a:gd name="T67" fmla="*/ 0 h 637"/>
                <a:gd name="T68" fmla="*/ 798 w 798"/>
                <a:gd name="T69" fmla="*/ 637 h 6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98" h="637">
                  <a:moveTo>
                    <a:pt x="0" y="626"/>
                  </a:moveTo>
                  <a:cubicBezTo>
                    <a:pt x="14" y="583"/>
                    <a:pt x="29" y="540"/>
                    <a:pt x="42" y="512"/>
                  </a:cubicBezTo>
                  <a:cubicBezTo>
                    <a:pt x="55" y="484"/>
                    <a:pt x="62" y="471"/>
                    <a:pt x="78" y="458"/>
                  </a:cubicBezTo>
                  <a:cubicBezTo>
                    <a:pt x="94" y="445"/>
                    <a:pt x="123" y="431"/>
                    <a:pt x="138" y="434"/>
                  </a:cubicBezTo>
                  <a:cubicBezTo>
                    <a:pt x="153" y="437"/>
                    <a:pt x="162" y="461"/>
                    <a:pt x="168" y="476"/>
                  </a:cubicBezTo>
                  <a:cubicBezTo>
                    <a:pt x="174" y="491"/>
                    <a:pt x="169" y="508"/>
                    <a:pt x="174" y="524"/>
                  </a:cubicBezTo>
                  <a:cubicBezTo>
                    <a:pt x="179" y="540"/>
                    <a:pt x="186" y="562"/>
                    <a:pt x="198" y="572"/>
                  </a:cubicBezTo>
                  <a:cubicBezTo>
                    <a:pt x="210" y="582"/>
                    <a:pt x="234" y="587"/>
                    <a:pt x="246" y="584"/>
                  </a:cubicBezTo>
                  <a:cubicBezTo>
                    <a:pt x="258" y="581"/>
                    <a:pt x="244" y="637"/>
                    <a:pt x="270" y="554"/>
                  </a:cubicBezTo>
                  <a:cubicBezTo>
                    <a:pt x="296" y="471"/>
                    <a:pt x="373" y="172"/>
                    <a:pt x="402" y="86"/>
                  </a:cubicBezTo>
                  <a:cubicBezTo>
                    <a:pt x="431" y="0"/>
                    <a:pt x="433" y="46"/>
                    <a:pt x="444" y="38"/>
                  </a:cubicBezTo>
                  <a:cubicBezTo>
                    <a:pt x="455" y="30"/>
                    <a:pt x="459" y="32"/>
                    <a:pt x="468" y="38"/>
                  </a:cubicBezTo>
                  <a:cubicBezTo>
                    <a:pt x="477" y="44"/>
                    <a:pt x="490" y="57"/>
                    <a:pt x="498" y="74"/>
                  </a:cubicBezTo>
                  <a:cubicBezTo>
                    <a:pt x="506" y="91"/>
                    <a:pt x="512" y="113"/>
                    <a:pt x="516" y="140"/>
                  </a:cubicBezTo>
                  <a:cubicBezTo>
                    <a:pt x="520" y="167"/>
                    <a:pt x="515" y="208"/>
                    <a:pt x="522" y="236"/>
                  </a:cubicBezTo>
                  <a:cubicBezTo>
                    <a:pt x="529" y="264"/>
                    <a:pt x="547" y="290"/>
                    <a:pt x="558" y="308"/>
                  </a:cubicBezTo>
                  <a:cubicBezTo>
                    <a:pt x="569" y="326"/>
                    <a:pt x="573" y="345"/>
                    <a:pt x="588" y="344"/>
                  </a:cubicBezTo>
                  <a:cubicBezTo>
                    <a:pt x="603" y="343"/>
                    <a:pt x="633" y="318"/>
                    <a:pt x="648" y="302"/>
                  </a:cubicBezTo>
                  <a:cubicBezTo>
                    <a:pt x="663" y="286"/>
                    <a:pt x="666" y="260"/>
                    <a:pt x="678" y="248"/>
                  </a:cubicBezTo>
                  <a:cubicBezTo>
                    <a:pt x="690" y="236"/>
                    <a:pt x="705" y="223"/>
                    <a:pt x="720" y="230"/>
                  </a:cubicBezTo>
                  <a:cubicBezTo>
                    <a:pt x="735" y="237"/>
                    <a:pt x="755" y="274"/>
                    <a:pt x="768" y="290"/>
                  </a:cubicBezTo>
                  <a:cubicBezTo>
                    <a:pt x="781" y="306"/>
                    <a:pt x="791" y="316"/>
                    <a:pt x="798" y="326"/>
                  </a:cubicBezTo>
                </a:path>
              </a:pathLst>
            </a:custGeom>
            <a:noFill/>
            <a:ln w="28575" cap="flat" cmpd="sng">
              <a:solidFill>
                <a:schemeClr val="tx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8" name="Text Box 52"/>
            <p:cNvSpPr txBox="1">
              <a:spLocks noChangeArrowheads="1"/>
            </p:cNvSpPr>
            <p:nvPr/>
          </p:nvSpPr>
          <p:spPr bwMode="auto">
            <a:xfrm>
              <a:off x="7625045" y="3334425"/>
              <a:ext cx="1077961"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square"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 sz="1800" dirty="0">
                  <a:latin typeface="Century Gothic" panose="020B0502020202020204" pitchFamily="34" charset="0"/>
                </a:rPr>
                <a:t>Caduco</a:t>
              </a:r>
            </a:p>
          </p:txBody>
        </p:sp>
        <p:sp>
          <p:nvSpPr>
            <p:cNvPr id="29" name="Rectangle 28"/>
            <p:cNvSpPr/>
            <p:nvPr/>
          </p:nvSpPr>
          <p:spPr>
            <a:xfrm>
              <a:off x="7503314" y="3618387"/>
              <a:ext cx="1199692" cy="97623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6" name="Group 15"/>
          <p:cNvGrpSpPr/>
          <p:nvPr/>
        </p:nvGrpSpPr>
        <p:grpSpPr>
          <a:xfrm>
            <a:off x="7977352" y="3281494"/>
            <a:ext cx="1599173" cy="1261571"/>
            <a:chOff x="7487107" y="2481876"/>
            <a:chExt cx="1199692" cy="946425"/>
          </a:xfrm>
        </p:grpSpPr>
        <p:sp>
          <p:nvSpPr>
            <p:cNvPr id="24" name="Freeform 55"/>
            <p:cNvSpPr>
              <a:spLocks/>
            </p:cNvSpPr>
            <p:nvPr/>
          </p:nvSpPr>
          <p:spPr bwMode="auto">
            <a:xfrm>
              <a:off x="7560217" y="2901410"/>
              <a:ext cx="138584" cy="438600"/>
            </a:xfrm>
            <a:custGeom>
              <a:avLst/>
              <a:gdLst>
                <a:gd name="T0" fmla="*/ 0 w 780"/>
                <a:gd name="T1" fmla="*/ 0 h 297"/>
                <a:gd name="T2" fmla="*/ 42 w 780"/>
                <a:gd name="T3" fmla="*/ 78 h 297"/>
                <a:gd name="T4" fmla="*/ 66 w 780"/>
                <a:gd name="T5" fmla="*/ 126 h 297"/>
                <a:gd name="T6" fmla="*/ 108 w 780"/>
                <a:gd name="T7" fmla="*/ 168 h 297"/>
                <a:gd name="T8" fmla="*/ 186 w 780"/>
                <a:gd name="T9" fmla="*/ 204 h 297"/>
                <a:gd name="T10" fmla="*/ 228 w 780"/>
                <a:gd name="T11" fmla="*/ 222 h 297"/>
                <a:gd name="T12" fmla="*/ 264 w 780"/>
                <a:gd name="T13" fmla="*/ 228 h 297"/>
                <a:gd name="T14" fmla="*/ 312 w 780"/>
                <a:gd name="T15" fmla="*/ 234 h 297"/>
                <a:gd name="T16" fmla="*/ 426 w 780"/>
                <a:gd name="T17" fmla="*/ 264 h 297"/>
                <a:gd name="T18" fmla="*/ 498 w 780"/>
                <a:gd name="T19" fmla="*/ 276 h 297"/>
                <a:gd name="T20" fmla="*/ 576 w 780"/>
                <a:gd name="T21" fmla="*/ 294 h 297"/>
                <a:gd name="T22" fmla="*/ 630 w 780"/>
                <a:gd name="T23" fmla="*/ 294 h 297"/>
                <a:gd name="T24" fmla="*/ 690 w 780"/>
                <a:gd name="T25" fmla="*/ 294 h 297"/>
                <a:gd name="T26" fmla="*/ 732 w 780"/>
                <a:gd name="T27" fmla="*/ 294 h 297"/>
                <a:gd name="T28" fmla="*/ 780 w 780"/>
                <a:gd name="T29" fmla="*/ 294 h 2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0"/>
                <a:gd name="T46" fmla="*/ 0 h 297"/>
                <a:gd name="T47" fmla="*/ 780 w 780"/>
                <a:gd name="T48" fmla="*/ 297 h 2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0" h="297">
                  <a:moveTo>
                    <a:pt x="0" y="0"/>
                  </a:moveTo>
                  <a:cubicBezTo>
                    <a:pt x="15" y="28"/>
                    <a:pt x="31" y="57"/>
                    <a:pt x="42" y="78"/>
                  </a:cubicBezTo>
                  <a:cubicBezTo>
                    <a:pt x="53" y="99"/>
                    <a:pt x="55" y="111"/>
                    <a:pt x="66" y="126"/>
                  </a:cubicBezTo>
                  <a:cubicBezTo>
                    <a:pt x="77" y="141"/>
                    <a:pt x="88" y="155"/>
                    <a:pt x="108" y="168"/>
                  </a:cubicBezTo>
                  <a:cubicBezTo>
                    <a:pt x="128" y="181"/>
                    <a:pt x="166" y="195"/>
                    <a:pt x="186" y="204"/>
                  </a:cubicBezTo>
                  <a:cubicBezTo>
                    <a:pt x="206" y="213"/>
                    <a:pt x="215" y="218"/>
                    <a:pt x="228" y="222"/>
                  </a:cubicBezTo>
                  <a:cubicBezTo>
                    <a:pt x="241" y="226"/>
                    <a:pt x="250" y="226"/>
                    <a:pt x="264" y="228"/>
                  </a:cubicBezTo>
                  <a:cubicBezTo>
                    <a:pt x="278" y="230"/>
                    <a:pt x="285" y="228"/>
                    <a:pt x="312" y="234"/>
                  </a:cubicBezTo>
                  <a:cubicBezTo>
                    <a:pt x="339" y="240"/>
                    <a:pt x="395" y="257"/>
                    <a:pt x="426" y="264"/>
                  </a:cubicBezTo>
                  <a:cubicBezTo>
                    <a:pt x="457" y="271"/>
                    <a:pt x="473" y="271"/>
                    <a:pt x="498" y="276"/>
                  </a:cubicBezTo>
                  <a:cubicBezTo>
                    <a:pt x="523" y="281"/>
                    <a:pt x="554" y="291"/>
                    <a:pt x="576" y="294"/>
                  </a:cubicBezTo>
                  <a:cubicBezTo>
                    <a:pt x="598" y="297"/>
                    <a:pt x="611" y="294"/>
                    <a:pt x="630" y="294"/>
                  </a:cubicBezTo>
                  <a:cubicBezTo>
                    <a:pt x="649" y="294"/>
                    <a:pt x="673" y="294"/>
                    <a:pt x="690" y="294"/>
                  </a:cubicBezTo>
                  <a:cubicBezTo>
                    <a:pt x="707" y="294"/>
                    <a:pt x="717" y="294"/>
                    <a:pt x="732" y="294"/>
                  </a:cubicBezTo>
                  <a:cubicBezTo>
                    <a:pt x="747" y="294"/>
                    <a:pt x="771" y="294"/>
                    <a:pt x="780" y="294"/>
                  </a:cubicBezTo>
                </a:path>
              </a:pathLst>
            </a:custGeom>
            <a:noFill/>
            <a:ln w="28575" cap="flat" cmpd="sng">
              <a:solidFill>
                <a:srgbClr val="66CCFF"/>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5" name="Text Box 56"/>
            <p:cNvSpPr txBox="1">
              <a:spLocks noChangeArrowheads="1"/>
            </p:cNvSpPr>
            <p:nvPr/>
          </p:nvSpPr>
          <p:spPr bwMode="auto">
            <a:xfrm>
              <a:off x="7653408" y="2481876"/>
              <a:ext cx="86709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 sz="1800" dirty="0">
                  <a:latin typeface="Century Gothic" panose="020B0502020202020204" pitchFamily="34" charset="0"/>
                </a:rPr>
                <a:t>Agua</a:t>
              </a:r>
            </a:p>
          </p:txBody>
        </p:sp>
        <p:sp>
          <p:nvSpPr>
            <p:cNvPr id="26" name="Rectangle 25"/>
            <p:cNvSpPr/>
            <p:nvPr/>
          </p:nvSpPr>
          <p:spPr>
            <a:xfrm>
              <a:off x="7487107" y="2757733"/>
              <a:ext cx="1199692" cy="67056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49" name="Group 48"/>
          <p:cNvGrpSpPr/>
          <p:nvPr/>
        </p:nvGrpSpPr>
        <p:grpSpPr>
          <a:xfrm>
            <a:off x="9910919" y="2096824"/>
            <a:ext cx="1599172" cy="1450149"/>
            <a:chOff x="9016132" y="2512278"/>
            <a:chExt cx="1599172" cy="1450149"/>
          </a:xfrm>
        </p:grpSpPr>
        <p:sp>
          <p:nvSpPr>
            <p:cNvPr id="22" name="Text Box 48"/>
            <p:cNvSpPr txBox="1">
              <a:spLocks noChangeArrowheads="1"/>
            </p:cNvSpPr>
            <p:nvPr/>
          </p:nvSpPr>
          <p:spPr bwMode="auto">
            <a:xfrm>
              <a:off x="9237809" y="2512278"/>
              <a:ext cx="115581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 sz="1800" dirty="0">
                  <a:latin typeface="Century Gothic" panose="020B0502020202020204" pitchFamily="34" charset="0"/>
                </a:rPr>
                <a:t>Conífera</a:t>
              </a:r>
            </a:p>
          </p:txBody>
        </p:sp>
        <p:grpSp>
          <p:nvGrpSpPr>
            <p:cNvPr id="48" name="Group 47"/>
            <p:cNvGrpSpPr/>
            <p:nvPr/>
          </p:nvGrpSpPr>
          <p:grpSpPr>
            <a:xfrm>
              <a:off x="9016132" y="2871416"/>
              <a:ext cx="1599172" cy="1091011"/>
              <a:chOff x="9028499" y="2871416"/>
              <a:chExt cx="1599172" cy="1091011"/>
            </a:xfrm>
          </p:grpSpPr>
          <p:sp>
            <p:nvSpPr>
              <p:cNvPr id="21" name="Freeform 47"/>
              <p:cNvSpPr>
                <a:spLocks/>
              </p:cNvSpPr>
              <p:nvPr/>
            </p:nvSpPr>
            <p:spPr bwMode="auto">
              <a:xfrm>
                <a:off x="9104344" y="2923992"/>
                <a:ext cx="184731" cy="584646"/>
              </a:xfrm>
              <a:custGeom>
                <a:avLst/>
                <a:gdLst>
                  <a:gd name="T0" fmla="*/ 0 w 804"/>
                  <a:gd name="T1" fmla="*/ 496 h 515"/>
                  <a:gd name="T2" fmla="*/ 78 w 804"/>
                  <a:gd name="T3" fmla="*/ 346 h 515"/>
                  <a:gd name="T4" fmla="*/ 126 w 804"/>
                  <a:gd name="T5" fmla="*/ 334 h 515"/>
                  <a:gd name="T6" fmla="*/ 174 w 804"/>
                  <a:gd name="T7" fmla="*/ 340 h 515"/>
                  <a:gd name="T8" fmla="*/ 192 w 804"/>
                  <a:gd name="T9" fmla="*/ 418 h 515"/>
                  <a:gd name="T10" fmla="*/ 210 w 804"/>
                  <a:gd name="T11" fmla="*/ 466 h 515"/>
                  <a:gd name="T12" fmla="*/ 294 w 804"/>
                  <a:gd name="T13" fmla="*/ 448 h 515"/>
                  <a:gd name="T14" fmla="*/ 444 w 804"/>
                  <a:gd name="T15" fmla="*/ 64 h 515"/>
                  <a:gd name="T16" fmla="*/ 492 w 804"/>
                  <a:gd name="T17" fmla="*/ 64 h 515"/>
                  <a:gd name="T18" fmla="*/ 528 w 804"/>
                  <a:gd name="T19" fmla="*/ 106 h 515"/>
                  <a:gd name="T20" fmla="*/ 552 w 804"/>
                  <a:gd name="T21" fmla="*/ 190 h 515"/>
                  <a:gd name="T22" fmla="*/ 594 w 804"/>
                  <a:gd name="T23" fmla="*/ 262 h 515"/>
                  <a:gd name="T24" fmla="*/ 660 w 804"/>
                  <a:gd name="T25" fmla="*/ 238 h 515"/>
                  <a:gd name="T26" fmla="*/ 696 w 804"/>
                  <a:gd name="T27" fmla="*/ 220 h 515"/>
                  <a:gd name="T28" fmla="*/ 774 w 804"/>
                  <a:gd name="T29" fmla="*/ 238 h 515"/>
                  <a:gd name="T30" fmla="*/ 804 w 804"/>
                  <a:gd name="T31" fmla="*/ 280 h 5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4"/>
                  <a:gd name="T49" fmla="*/ 0 h 515"/>
                  <a:gd name="T50" fmla="*/ 804 w 804"/>
                  <a:gd name="T51" fmla="*/ 515 h 5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4" h="515">
                    <a:moveTo>
                      <a:pt x="0" y="496"/>
                    </a:moveTo>
                    <a:cubicBezTo>
                      <a:pt x="28" y="434"/>
                      <a:pt x="57" y="373"/>
                      <a:pt x="78" y="346"/>
                    </a:cubicBezTo>
                    <a:cubicBezTo>
                      <a:pt x="99" y="319"/>
                      <a:pt x="110" y="335"/>
                      <a:pt x="126" y="334"/>
                    </a:cubicBezTo>
                    <a:cubicBezTo>
                      <a:pt x="142" y="333"/>
                      <a:pt x="163" y="326"/>
                      <a:pt x="174" y="340"/>
                    </a:cubicBezTo>
                    <a:cubicBezTo>
                      <a:pt x="185" y="354"/>
                      <a:pt x="186" y="397"/>
                      <a:pt x="192" y="418"/>
                    </a:cubicBezTo>
                    <a:cubicBezTo>
                      <a:pt x="198" y="439"/>
                      <a:pt x="193" y="461"/>
                      <a:pt x="210" y="466"/>
                    </a:cubicBezTo>
                    <a:cubicBezTo>
                      <a:pt x="227" y="471"/>
                      <a:pt x="255" y="515"/>
                      <a:pt x="294" y="448"/>
                    </a:cubicBezTo>
                    <a:cubicBezTo>
                      <a:pt x="333" y="381"/>
                      <a:pt x="411" y="128"/>
                      <a:pt x="444" y="64"/>
                    </a:cubicBezTo>
                    <a:cubicBezTo>
                      <a:pt x="477" y="0"/>
                      <a:pt x="478" y="57"/>
                      <a:pt x="492" y="64"/>
                    </a:cubicBezTo>
                    <a:cubicBezTo>
                      <a:pt x="506" y="71"/>
                      <a:pt x="518" y="85"/>
                      <a:pt x="528" y="106"/>
                    </a:cubicBezTo>
                    <a:cubicBezTo>
                      <a:pt x="538" y="127"/>
                      <a:pt x="541" y="164"/>
                      <a:pt x="552" y="190"/>
                    </a:cubicBezTo>
                    <a:cubicBezTo>
                      <a:pt x="563" y="216"/>
                      <a:pt x="576" y="254"/>
                      <a:pt x="594" y="262"/>
                    </a:cubicBezTo>
                    <a:cubicBezTo>
                      <a:pt x="612" y="270"/>
                      <a:pt x="643" y="245"/>
                      <a:pt x="660" y="238"/>
                    </a:cubicBezTo>
                    <a:cubicBezTo>
                      <a:pt x="677" y="231"/>
                      <a:pt x="677" y="220"/>
                      <a:pt x="696" y="220"/>
                    </a:cubicBezTo>
                    <a:cubicBezTo>
                      <a:pt x="715" y="220"/>
                      <a:pt x="756" y="228"/>
                      <a:pt x="774" y="238"/>
                    </a:cubicBezTo>
                    <a:cubicBezTo>
                      <a:pt x="792" y="248"/>
                      <a:pt x="799" y="273"/>
                      <a:pt x="804" y="280"/>
                    </a:cubicBezTo>
                  </a:path>
                </a:pathLst>
              </a:custGeom>
              <a:noFill/>
              <a:ln w="28575" cap="flat" cmpd="sng">
                <a:solidFill>
                  <a:srgbClr val="008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3" name="Rectangle 22"/>
              <p:cNvSpPr/>
              <p:nvPr/>
            </p:nvSpPr>
            <p:spPr>
              <a:xfrm>
                <a:off x="9028499" y="2871416"/>
                <a:ext cx="1599172" cy="10910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cxnSp>
        <p:nvCxnSpPr>
          <p:cNvPr id="18" name="Straight Arrow Connector 17"/>
          <p:cNvCxnSpPr>
            <a:cxnSpLocks/>
            <a:endCxn id="23" idx="1"/>
          </p:cNvCxnSpPr>
          <p:nvPr/>
        </p:nvCxnSpPr>
        <p:spPr>
          <a:xfrm flipV="1">
            <a:off x="6684453" y="3001468"/>
            <a:ext cx="3226467" cy="2610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a:endCxn id="26" idx="1"/>
          </p:cNvCxnSpPr>
          <p:nvPr/>
        </p:nvCxnSpPr>
        <p:spPr>
          <a:xfrm>
            <a:off x="5472243" y="3888593"/>
            <a:ext cx="2505108" cy="2075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cxnSpLocks/>
            <a:endCxn id="29" idx="1"/>
          </p:cNvCxnSpPr>
          <p:nvPr/>
        </p:nvCxnSpPr>
        <p:spPr>
          <a:xfrm>
            <a:off x="7059803" y="4321454"/>
            <a:ext cx="2729046" cy="9407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6439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656FFA9D-1B46-4D5D-9835-779A074D31D4}"/>
              </a:ext>
            </a:extLst>
          </p:cNvPr>
          <p:cNvGrpSpPr/>
          <p:nvPr/>
        </p:nvGrpSpPr>
        <p:grpSpPr>
          <a:xfrm>
            <a:off x="541262" y="2104671"/>
            <a:ext cx="2229480" cy="3111133"/>
            <a:chOff x="278418" y="2788637"/>
            <a:chExt cx="2229480" cy="3111133"/>
          </a:xfrm>
        </p:grpSpPr>
        <p:grpSp>
          <p:nvGrpSpPr>
            <p:cNvPr id="26" name="Group 3">
              <a:extLst>
                <a:ext uri="{FF2B5EF4-FFF2-40B4-BE49-F238E27FC236}">
                  <a16:creationId xmlns:a16="http://schemas.microsoft.com/office/drawing/2014/main" id="{051EF964-A70F-4C62-9416-D1CA36F14A87}"/>
                </a:ext>
              </a:extLst>
            </p:cNvPr>
            <p:cNvGrpSpPr>
              <a:grpSpLocks/>
            </p:cNvGrpSpPr>
            <p:nvPr/>
          </p:nvGrpSpPr>
          <p:grpSpPr bwMode="auto">
            <a:xfrm>
              <a:off x="482067" y="3349737"/>
              <a:ext cx="1858380" cy="2550033"/>
              <a:chOff x="1371" y="1394"/>
              <a:chExt cx="1767" cy="2274"/>
            </a:xfrm>
          </p:grpSpPr>
          <p:sp>
            <p:nvSpPr>
              <p:cNvPr id="28" name="Rectangle 27">
                <a:extLst>
                  <a:ext uri="{FF2B5EF4-FFF2-40B4-BE49-F238E27FC236}">
                    <a16:creationId xmlns:a16="http://schemas.microsoft.com/office/drawing/2014/main" id="{0E791A9E-4722-4A50-B23B-DA36F338A1B1}"/>
                  </a:ext>
                </a:extLst>
              </p:cNvPr>
              <p:cNvSpPr>
                <a:spLocks noChangeArrowheads="1"/>
              </p:cNvSpPr>
              <p:nvPr/>
            </p:nvSpPr>
            <p:spPr bwMode="auto">
              <a:xfrm>
                <a:off x="1377" y="1395"/>
                <a:ext cx="1761" cy="2268"/>
              </a:xfrm>
              <a:prstGeom prst="rect">
                <a:avLst/>
              </a:prstGeom>
              <a:solidFill>
                <a:srgbClr val="00B3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9" name="Freeform 9">
                <a:extLst>
                  <a:ext uri="{FF2B5EF4-FFF2-40B4-BE49-F238E27FC236}">
                    <a16:creationId xmlns:a16="http://schemas.microsoft.com/office/drawing/2014/main" id="{2D7D5FCA-A8C5-46AE-9B4B-C362E3CA012E}"/>
                  </a:ext>
                </a:extLst>
              </p:cNvPr>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30" name="Freeform 10">
                <a:extLst>
                  <a:ext uri="{FF2B5EF4-FFF2-40B4-BE49-F238E27FC236}">
                    <a16:creationId xmlns:a16="http://schemas.microsoft.com/office/drawing/2014/main" id="{451908FE-C4B6-41E2-81A9-9ED452146755}"/>
                  </a:ext>
                </a:extLst>
              </p:cNvPr>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31" name="Freeform 11">
                <a:extLst>
                  <a:ext uri="{FF2B5EF4-FFF2-40B4-BE49-F238E27FC236}">
                    <a16:creationId xmlns:a16="http://schemas.microsoft.com/office/drawing/2014/main" id="{6252BABE-743C-4368-B9F7-B14C461CC685}"/>
                  </a:ext>
                </a:extLst>
              </p:cNvPr>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32" name="Freeform 12">
                <a:extLst>
                  <a:ext uri="{FF2B5EF4-FFF2-40B4-BE49-F238E27FC236}">
                    <a16:creationId xmlns:a16="http://schemas.microsoft.com/office/drawing/2014/main" id="{133165BC-2F86-42ED-860F-002D3DB37C6A}"/>
                  </a:ext>
                </a:extLst>
              </p:cNvPr>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33" name="Freeform 13">
                <a:extLst>
                  <a:ext uri="{FF2B5EF4-FFF2-40B4-BE49-F238E27FC236}">
                    <a16:creationId xmlns:a16="http://schemas.microsoft.com/office/drawing/2014/main" id="{4183F825-30CB-442D-BEE8-FDFDDC87FD41}"/>
                  </a:ext>
                </a:extLst>
              </p:cNvPr>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34" name="Freeform 14">
                <a:extLst>
                  <a:ext uri="{FF2B5EF4-FFF2-40B4-BE49-F238E27FC236}">
                    <a16:creationId xmlns:a16="http://schemas.microsoft.com/office/drawing/2014/main" id="{0B316F7C-DD7B-41EC-B41E-92479E1391D0}"/>
                  </a:ext>
                </a:extLst>
              </p:cNvPr>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35" name="Freeform 15">
                <a:extLst>
                  <a:ext uri="{FF2B5EF4-FFF2-40B4-BE49-F238E27FC236}">
                    <a16:creationId xmlns:a16="http://schemas.microsoft.com/office/drawing/2014/main" id="{BF97629E-FA31-4D41-B179-F2DB417E757F}"/>
                  </a:ext>
                </a:extLst>
              </p:cNvPr>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27" name="Rectangle 12">
              <a:extLst>
                <a:ext uri="{FF2B5EF4-FFF2-40B4-BE49-F238E27FC236}">
                  <a16:creationId xmlns:a16="http://schemas.microsoft.com/office/drawing/2014/main" id="{F620054D-844F-4B6A-9C0E-5DF141C6C879}"/>
                </a:ext>
              </a:extLst>
            </p:cNvPr>
            <p:cNvSpPr>
              <a:spLocks noChangeArrowheads="1"/>
            </p:cNvSpPr>
            <p:nvPr/>
          </p:nvSpPr>
          <p:spPr bwMode="auto">
            <a:xfrm>
              <a:off x="278418" y="2788637"/>
              <a:ext cx="222948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n-US" sz="1800" dirty="0">
                  <a:latin typeface="Century Gothic" panose="020B0502020202020204" pitchFamily="34" charset="0"/>
                </a:rPr>
                <a:t>Multispectral Image</a:t>
              </a:r>
              <a:endParaRPr lang="en-US" sz="1800" b="1" dirty="0">
                <a:latin typeface="Century Gothic" panose="020B0502020202020204" pitchFamily="34" charset="0"/>
              </a:endParaRPr>
            </a:p>
          </p:txBody>
        </p:sp>
      </p:grpSp>
      <p:grpSp>
        <p:nvGrpSpPr>
          <p:cNvPr id="36" name="Group 35">
            <a:extLst>
              <a:ext uri="{FF2B5EF4-FFF2-40B4-BE49-F238E27FC236}">
                <a16:creationId xmlns:a16="http://schemas.microsoft.com/office/drawing/2014/main" id="{382C5A83-9F14-4E09-8BF7-E95D4B6B9DBF}"/>
              </a:ext>
            </a:extLst>
          </p:cNvPr>
          <p:cNvGrpSpPr/>
          <p:nvPr/>
        </p:nvGrpSpPr>
        <p:grpSpPr>
          <a:xfrm>
            <a:off x="2656882" y="2075307"/>
            <a:ext cx="2103400" cy="3140496"/>
            <a:chOff x="2487344" y="2759274"/>
            <a:chExt cx="2103400" cy="3140496"/>
          </a:xfrm>
        </p:grpSpPr>
        <p:grpSp>
          <p:nvGrpSpPr>
            <p:cNvPr id="37" name="Group 3">
              <a:extLst>
                <a:ext uri="{FF2B5EF4-FFF2-40B4-BE49-F238E27FC236}">
                  <a16:creationId xmlns:a16="http://schemas.microsoft.com/office/drawing/2014/main" id="{FA95B211-7C57-4BEF-BF95-5F9F8A27B4D8}"/>
                </a:ext>
              </a:extLst>
            </p:cNvPr>
            <p:cNvGrpSpPr>
              <a:grpSpLocks/>
            </p:cNvGrpSpPr>
            <p:nvPr/>
          </p:nvGrpSpPr>
          <p:grpSpPr bwMode="auto">
            <a:xfrm>
              <a:off x="2556558" y="3350858"/>
              <a:ext cx="2005835" cy="2548912"/>
              <a:chOff x="4222" y="1397"/>
              <a:chExt cx="1187" cy="1517"/>
            </a:xfrm>
          </p:grpSpPr>
          <p:sp>
            <p:nvSpPr>
              <p:cNvPr id="39" name="Freeform 19">
                <a:extLst>
                  <a:ext uri="{FF2B5EF4-FFF2-40B4-BE49-F238E27FC236}">
                    <a16:creationId xmlns:a16="http://schemas.microsoft.com/office/drawing/2014/main" id="{F2C77219-A6BD-4375-AFDB-66B1D9ECC65F}"/>
                  </a:ext>
                </a:extLst>
              </p:cNvPr>
              <p:cNvSpPr>
                <a:spLocks/>
              </p:cNvSpPr>
              <p:nvPr/>
            </p:nvSpPr>
            <p:spPr bwMode="auto">
              <a:xfrm>
                <a:off x="4518" y="1482"/>
                <a:ext cx="737" cy="371"/>
              </a:xfrm>
              <a:custGeom>
                <a:avLst/>
                <a:gdLst>
                  <a:gd name="T0" fmla="*/ 103 w 737"/>
                  <a:gd name="T1" fmla="*/ 0 h 371"/>
                  <a:gd name="T2" fmla="*/ 103 w 737"/>
                  <a:gd name="T3" fmla="*/ 183 h 371"/>
                  <a:gd name="T4" fmla="*/ 0 w 737"/>
                  <a:gd name="T5" fmla="*/ 183 h 371"/>
                  <a:gd name="T6" fmla="*/ 0 w 737"/>
                  <a:gd name="T7" fmla="*/ 280 h 371"/>
                  <a:gd name="T8" fmla="*/ 212 w 737"/>
                  <a:gd name="T9" fmla="*/ 280 h 371"/>
                  <a:gd name="T10" fmla="*/ 212 w 737"/>
                  <a:gd name="T11" fmla="*/ 371 h 371"/>
                  <a:gd name="T12" fmla="*/ 417 w 737"/>
                  <a:gd name="T13" fmla="*/ 371 h 371"/>
                  <a:gd name="T14" fmla="*/ 417 w 737"/>
                  <a:gd name="T15" fmla="*/ 183 h 371"/>
                  <a:gd name="T16" fmla="*/ 525 w 737"/>
                  <a:gd name="T17" fmla="*/ 183 h 371"/>
                  <a:gd name="T18" fmla="*/ 525 w 737"/>
                  <a:gd name="T19" fmla="*/ 280 h 371"/>
                  <a:gd name="T20" fmla="*/ 737 w 737"/>
                  <a:gd name="T21" fmla="*/ 280 h 371"/>
                  <a:gd name="T22" fmla="*/ 737 w 737"/>
                  <a:gd name="T23" fmla="*/ 92 h 371"/>
                  <a:gd name="T24" fmla="*/ 628 w 737"/>
                  <a:gd name="T25" fmla="*/ 92 h 371"/>
                  <a:gd name="T26" fmla="*/ 628 w 737"/>
                  <a:gd name="T27" fmla="*/ 0 h 371"/>
                  <a:gd name="T28" fmla="*/ 103 w 737"/>
                  <a:gd name="T29" fmla="*/ 0 h 3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7"/>
                  <a:gd name="T46" fmla="*/ 0 h 371"/>
                  <a:gd name="T47" fmla="*/ 737 w 737"/>
                  <a:gd name="T48" fmla="*/ 371 h 37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7" h="371">
                    <a:moveTo>
                      <a:pt x="103" y="0"/>
                    </a:moveTo>
                    <a:lnTo>
                      <a:pt x="103" y="183"/>
                    </a:lnTo>
                    <a:lnTo>
                      <a:pt x="0" y="183"/>
                    </a:lnTo>
                    <a:lnTo>
                      <a:pt x="0" y="280"/>
                    </a:lnTo>
                    <a:lnTo>
                      <a:pt x="212" y="280"/>
                    </a:lnTo>
                    <a:lnTo>
                      <a:pt x="212" y="371"/>
                    </a:lnTo>
                    <a:lnTo>
                      <a:pt x="417" y="371"/>
                    </a:lnTo>
                    <a:lnTo>
                      <a:pt x="417" y="183"/>
                    </a:lnTo>
                    <a:lnTo>
                      <a:pt x="525" y="183"/>
                    </a:lnTo>
                    <a:lnTo>
                      <a:pt x="525" y="280"/>
                    </a:lnTo>
                    <a:lnTo>
                      <a:pt x="737" y="280"/>
                    </a:lnTo>
                    <a:lnTo>
                      <a:pt x="737" y="92"/>
                    </a:lnTo>
                    <a:lnTo>
                      <a:pt x="628" y="92"/>
                    </a:lnTo>
                    <a:lnTo>
                      <a:pt x="628" y="0"/>
                    </a:lnTo>
                    <a:lnTo>
                      <a:pt x="103" y="0"/>
                    </a:lnTo>
                    <a:close/>
                  </a:path>
                </a:pathLst>
              </a:cu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0" name="Rectangle 39">
                <a:extLst>
                  <a:ext uri="{FF2B5EF4-FFF2-40B4-BE49-F238E27FC236}">
                    <a16:creationId xmlns:a16="http://schemas.microsoft.com/office/drawing/2014/main" id="{AE34824F-5953-42B3-8F58-D3E5C0E0A0A0}"/>
                  </a:ext>
                </a:extLst>
              </p:cNvPr>
              <p:cNvSpPr>
                <a:spLocks noChangeArrowheads="1"/>
              </p:cNvSpPr>
              <p:nvPr/>
            </p:nvSpPr>
            <p:spPr bwMode="auto">
              <a:xfrm>
                <a:off x="5038" y="1482"/>
                <a:ext cx="114"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1" name="Rectangle 40">
                <a:extLst>
                  <a:ext uri="{FF2B5EF4-FFF2-40B4-BE49-F238E27FC236}">
                    <a16:creationId xmlns:a16="http://schemas.microsoft.com/office/drawing/2014/main" id="{A31CF353-AE1C-41A4-B671-7F89372E6F18}"/>
                  </a:ext>
                </a:extLst>
              </p:cNvPr>
              <p:cNvSpPr>
                <a:spLocks noChangeArrowheads="1"/>
              </p:cNvSpPr>
              <p:nvPr/>
            </p:nvSpPr>
            <p:spPr bwMode="auto">
              <a:xfrm>
                <a:off x="4307" y="1482"/>
                <a:ext cx="6" cy="97"/>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2" name="Rectangle 41">
                <a:extLst>
                  <a:ext uri="{FF2B5EF4-FFF2-40B4-BE49-F238E27FC236}">
                    <a16:creationId xmlns:a16="http://schemas.microsoft.com/office/drawing/2014/main" id="{70E45F84-6DDE-4CB6-A5C0-DC873D1DAD60}"/>
                  </a:ext>
                </a:extLst>
              </p:cNvPr>
              <p:cNvSpPr>
                <a:spLocks noChangeArrowheads="1"/>
              </p:cNvSpPr>
              <p:nvPr/>
            </p:nvSpPr>
            <p:spPr bwMode="auto">
              <a:xfrm>
                <a:off x="4307" y="1482"/>
                <a:ext cx="582"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3" name="Rectangle 42">
                <a:extLst>
                  <a:ext uri="{FF2B5EF4-FFF2-40B4-BE49-F238E27FC236}">
                    <a16:creationId xmlns:a16="http://schemas.microsoft.com/office/drawing/2014/main" id="{1E623C43-B586-4C3A-A57A-2FF6FF9DB8EA}"/>
                  </a:ext>
                </a:extLst>
              </p:cNvPr>
              <p:cNvSpPr>
                <a:spLocks noChangeArrowheads="1"/>
              </p:cNvSpPr>
              <p:nvPr/>
            </p:nvSpPr>
            <p:spPr bwMode="auto">
              <a:xfrm>
                <a:off x="4307" y="1671"/>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4" name="Rectangle 43">
                <a:extLst>
                  <a:ext uri="{FF2B5EF4-FFF2-40B4-BE49-F238E27FC236}">
                    <a16:creationId xmlns:a16="http://schemas.microsoft.com/office/drawing/2014/main" id="{B7810ABF-4D70-45E4-9C32-BB9EA0795B02}"/>
                  </a:ext>
                </a:extLst>
              </p:cNvPr>
              <p:cNvSpPr>
                <a:spLocks noChangeArrowheads="1"/>
              </p:cNvSpPr>
              <p:nvPr/>
            </p:nvSpPr>
            <p:spPr bwMode="auto">
              <a:xfrm>
                <a:off x="4307" y="1574"/>
                <a:ext cx="6" cy="102"/>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5" name="Rectangle 44">
                <a:extLst>
                  <a:ext uri="{FF2B5EF4-FFF2-40B4-BE49-F238E27FC236}">
                    <a16:creationId xmlns:a16="http://schemas.microsoft.com/office/drawing/2014/main" id="{7030B95F-3B03-40DA-9406-C1FDE6D9A76E}"/>
                  </a:ext>
                </a:extLst>
              </p:cNvPr>
              <p:cNvSpPr>
                <a:spLocks noChangeArrowheads="1"/>
              </p:cNvSpPr>
              <p:nvPr/>
            </p:nvSpPr>
            <p:spPr bwMode="auto">
              <a:xfrm>
                <a:off x="4307" y="1671"/>
                <a:ext cx="6" cy="97"/>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6" name="Rectangle 45">
                <a:extLst>
                  <a:ext uri="{FF2B5EF4-FFF2-40B4-BE49-F238E27FC236}">
                    <a16:creationId xmlns:a16="http://schemas.microsoft.com/office/drawing/2014/main" id="{B2C9595D-8242-4ED5-8ECA-1ABD3105C15C}"/>
                  </a:ext>
                </a:extLst>
              </p:cNvPr>
              <p:cNvSpPr>
                <a:spLocks noChangeArrowheads="1"/>
              </p:cNvSpPr>
              <p:nvPr/>
            </p:nvSpPr>
            <p:spPr bwMode="auto">
              <a:xfrm>
                <a:off x="4307" y="1671"/>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7" name="Rectangle 46">
                <a:extLst>
                  <a:ext uri="{FF2B5EF4-FFF2-40B4-BE49-F238E27FC236}">
                    <a16:creationId xmlns:a16="http://schemas.microsoft.com/office/drawing/2014/main" id="{EF4A0DB5-5B15-43B0-9D23-5AA513ED704B}"/>
                  </a:ext>
                </a:extLst>
              </p:cNvPr>
              <p:cNvSpPr>
                <a:spLocks noChangeArrowheads="1"/>
              </p:cNvSpPr>
              <p:nvPr/>
            </p:nvSpPr>
            <p:spPr bwMode="auto">
              <a:xfrm>
                <a:off x="4307" y="1865"/>
                <a:ext cx="6" cy="9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8" name="Rectangle 47">
                <a:extLst>
                  <a:ext uri="{FF2B5EF4-FFF2-40B4-BE49-F238E27FC236}">
                    <a16:creationId xmlns:a16="http://schemas.microsoft.com/office/drawing/2014/main" id="{7056B489-996D-42C9-9CB3-B6868DADB481}"/>
                  </a:ext>
                </a:extLst>
              </p:cNvPr>
              <p:cNvSpPr>
                <a:spLocks noChangeArrowheads="1"/>
              </p:cNvSpPr>
              <p:nvPr/>
            </p:nvSpPr>
            <p:spPr bwMode="auto">
              <a:xfrm>
                <a:off x="4307" y="1865"/>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9" name="Rectangle 48">
                <a:extLst>
                  <a:ext uri="{FF2B5EF4-FFF2-40B4-BE49-F238E27FC236}">
                    <a16:creationId xmlns:a16="http://schemas.microsoft.com/office/drawing/2014/main" id="{1E8D472C-DC9F-4E20-8209-12B02DA061D6}"/>
                  </a:ext>
                </a:extLst>
              </p:cNvPr>
              <p:cNvSpPr>
                <a:spLocks noChangeArrowheads="1"/>
              </p:cNvSpPr>
              <p:nvPr/>
            </p:nvSpPr>
            <p:spPr bwMode="auto">
              <a:xfrm>
                <a:off x="4307" y="2053"/>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0" name="Rectangle 49">
                <a:extLst>
                  <a:ext uri="{FF2B5EF4-FFF2-40B4-BE49-F238E27FC236}">
                    <a16:creationId xmlns:a16="http://schemas.microsoft.com/office/drawing/2014/main" id="{5F54D376-C68B-43F6-A369-0F5CB947004F}"/>
                  </a:ext>
                </a:extLst>
              </p:cNvPr>
              <p:cNvSpPr>
                <a:spLocks noChangeArrowheads="1"/>
              </p:cNvSpPr>
              <p:nvPr/>
            </p:nvSpPr>
            <p:spPr bwMode="auto">
              <a:xfrm>
                <a:off x="4307" y="1956"/>
                <a:ext cx="6" cy="102"/>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1" name="Rectangle 50">
                <a:extLst>
                  <a:ext uri="{FF2B5EF4-FFF2-40B4-BE49-F238E27FC236}">
                    <a16:creationId xmlns:a16="http://schemas.microsoft.com/office/drawing/2014/main" id="{17D66009-CD3C-4B61-965C-94C3696B72FE}"/>
                  </a:ext>
                </a:extLst>
              </p:cNvPr>
              <p:cNvSpPr>
                <a:spLocks noChangeArrowheads="1"/>
              </p:cNvSpPr>
              <p:nvPr/>
            </p:nvSpPr>
            <p:spPr bwMode="auto">
              <a:xfrm>
                <a:off x="4307" y="2053"/>
                <a:ext cx="6" cy="97"/>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2" name="Rectangle 51">
                <a:extLst>
                  <a:ext uri="{FF2B5EF4-FFF2-40B4-BE49-F238E27FC236}">
                    <a16:creationId xmlns:a16="http://schemas.microsoft.com/office/drawing/2014/main" id="{727F8FAE-ED1D-4525-B371-EB86711FDC44}"/>
                  </a:ext>
                </a:extLst>
              </p:cNvPr>
              <p:cNvSpPr>
                <a:spLocks noChangeArrowheads="1"/>
              </p:cNvSpPr>
              <p:nvPr/>
            </p:nvSpPr>
            <p:spPr bwMode="auto">
              <a:xfrm>
                <a:off x="4307" y="2053"/>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3" name="Rectangle 52">
                <a:extLst>
                  <a:ext uri="{FF2B5EF4-FFF2-40B4-BE49-F238E27FC236}">
                    <a16:creationId xmlns:a16="http://schemas.microsoft.com/office/drawing/2014/main" id="{E7A0D128-5949-4AA7-8B47-F80001754BB5}"/>
                  </a:ext>
                </a:extLst>
              </p:cNvPr>
              <p:cNvSpPr>
                <a:spLocks noChangeArrowheads="1"/>
              </p:cNvSpPr>
              <p:nvPr/>
            </p:nvSpPr>
            <p:spPr bwMode="auto">
              <a:xfrm>
                <a:off x="5146" y="1482"/>
                <a:ext cx="109"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4" name="Rectangle 53">
                <a:extLst>
                  <a:ext uri="{FF2B5EF4-FFF2-40B4-BE49-F238E27FC236}">
                    <a16:creationId xmlns:a16="http://schemas.microsoft.com/office/drawing/2014/main" id="{FAE8FE54-8502-4A2E-9585-8C1F5D6C7251}"/>
                  </a:ext>
                </a:extLst>
              </p:cNvPr>
              <p:cNvSpPr>
                <a:spLocks noChangeArrowheads="1"/>
              </p:cNvSpPr>
              <p:nvPr/>
            </p:nvSpPr>
            <p:spPr bwMode="auto">
              <a:xfrm>
                <a:off x="5249" y="1482"/>
                <a:ext cx="114"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5" name="Rectangle 54">
                <a:extLst>
                  <a:ext uri="{FF2B5EF4-FFF2-40B4-BE49-F238E27FC236}">
                    <a16:creationId xmlns:a16="http://schemas.microsoft.com/office/drawing/2014/main" id="{41D45C8D-AB97-49C7-85A2-6D56D9FC52AB}"/>
                  </a:ext>
                </a:extLst>
              </p:cNvPr>
              <p:cNvSpPr>
                <a:spLocks noChangeArrowheads="1"/>
              </p:cNvSpPr>
              <p:nvPr/>
            </p:nvSpPr>
            <p:spPr bwMode="auto">
              <a:xfrm>
                <a:off x="5038" y="1482"/>
                <a:ext cx="114"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6" name="Rectangle 55">
                <a:extLst>
                  <a:ext uri="{FF2B5EF4-FFF2-40B4-BE49-F238E27FC236}">
                    <a16:creationId xmlns:a16="http://schemas.microsoft.com/office/drawing/2014/main" id="{8B103ED1-0D82-4247-A6AA-C2D9FA1769D2}"/>
                  </a:ext>
                </a:extLst>
              </p:cNvPr>
              <p:cNvSpPr>
                <a:spLocks noChangeArrowheads="1"/>
              </p:cNvSpPr>
              <p:nvPr/>
            </p:nvSpPr>
            <p:spPr bwMode="auto">
              <a:xfrm>
                <a:off x="4935" y="1482"/>
                <a:ext cx="108"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7" name="Rectangle 56">
                <a:extLst>
                  <a:ext uri="{FF2B5EF4-FFF2-40B4-BE49-F238E27FC236}">
                    <a16:creationId xmlns:a16="http://schemas.microsoft.com/office/drawing/2014/main" id="{3CE82F70-0DAF-4997-9A5B-B418EF7BEF91}"/>
                  </a:ext>
                </a:extLst>
              </p:cNvPr>
              <p:cNvSpPr>
                <a:spLocks noChangeArrowheads="1"/>
              </p:cNvSpPr>
              <p:nvPr/>
            </p:nvSpPr>
            <p:spPr bwMode="auto">
              <a:xfrm>
                <a:off x="4832" y="1482"/>
                <a:ext cx="109"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8" name="Rectangle 57">
                <a:extLst>
                  <a:ext uri="{FF2B5EF4-FFF2-40B4-BE49-F238E27FC236}">
                    <a16:creationId xmlns:a16="http://schemas.microsoft.com/office/drawing/2014/main" id="{9845815C-A397-4DB1-A4D4-F3DA3F4950CA}"/>
                  </a:ext>
                </a:extLst>
              </p:cNvPr>
              <p:cNvSpPr>
                <a:spLocks noChangeArrowheads="1"/>
              </p:cNvSpPr>
              <p:nvPr/>
            </p:nvSpPr>
            <p:spPr bwMode="auto">
              <a:xfrm>
                <a:off x="4724" y="1482"/>
                <a:ext cx="114"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9" name="Rectangle 58">
                <a:extLst>
                  <a:ext uri="{FF2B5EF4-FFF2-40B4-BE49-F238E27FC236}">
                    <a16:creationId xmlns:a16="http://schemas.microsoft.com/office/drawing/2014/main" id="{1C53A049-68E7-4278-91E6-631F9AE263BF}"/>
                  </a:ext>
                </a:extLst>
              </p:cNvPr>
              <p:cNvSpPr>
                <a:spLocks noChangeArrowheads="1"/>
              </p:cNvSpPr>
              <p:nvPr/>
            </p:nvSpPr>
            <p:spPr bwMode="auto">
              <a:xfrm>
                <a:off x="4621" y="1482"/>
                <a:ext cx="109"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0" name="Rectangle 59">
                <a:extLst>
                  <a:ext uri="{FF2B5EF4-FFF2-40B4-BE49-F238E27FC236}">
                    <a16:creationId xmlns:a16="http://schemas.microsoft.com/office/drawing/2014/main" id="{6D7736BC-E592-4050-B6BA-EA08215DBF77}"/>
                  </a:ext>
                </a:extLst>
              </p:cNvPr>
              <p:cNvSpPr>
                <a:spLocks noChangeArrowheads="1"/>
              </p:cNvSpPr>
              <p:nvPr/>
            </p:nvSpPr>
            <p:spPr bwMode="auto">
              <a:xfrm>
                <a:off x="4518" y="1482"/>
                <a:ext cx="109"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1" name="Rectangle 60">
                <a:extLst>
                  <a:ext uri="{FF2B5EF4-FFF2-40B4-BE49-F238E27FC236}">
                    <a16:creationId xmlns:a16="http://schemas.microsoft.com/office/drawing/2014/main" id="{7F421A43-1C12-4E2A-9988-89E6D30CBD55}"/>
                  </a:ext>
                </a:extLst>
              </p:cNvPr>
              <p:cNvSpPr>
                <a:spLocks noChangeArrowheads="1"/>
              </p:cNvSpPr>
              <p:nvPr/>
            </p:nvSpPr>
            <p:spPr bwMode="auto">
              <a:xfrm>
                <a:off x="4410" y="1482"/>
                <a:ext cx="114"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2" name="Rectangle 61">
                <a:extLst>
                  <a:ext uri="{FF2B5EF4-FFF2-40B4-BE49-F238E27FC236}">
                    <a16:creationId xmlns:a16="http://schemas.microsoft.com/office/drawing/2014/main" id="{A14F4AEC-8FF9-4F03-A487-99A9B9383E81}"/>
                  </a:ext>
                </a:extLst>
              </p:cNvPr>
              <p:cNvSpPr>
                <a:spLocks noChangeArrowheads="1"/>
              </p:cNvSpPr>
              <p:nvPr/>
            </p:nvSpPr>
            <p:spPr bwMode="auto">
              <a:xfrm>
                <a:off x="4307" y="1482"/>
                <a:ext cx="109"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3" name="Rectangle 62">
                <a:extLst>
                  <a:ext uri="{FF2B5EF4-FFF2-40B4-BE49-F238E27FC236}">
                    <a16:creationId xmlns:a16="http://schemas.microsoft.com/office/drawing/2014/main" id="{7A9907B6-9761-492F-9A07-4C19410DAE79}"/>
                  </a:ext>
                </a:extLst>
              </p:cNvPr>
              <p:cNvSpPr>
                <a:spLocks noChangeArrowheads="1"/>
              </p:cNvSpPr>
              <p:nvPr/>
            </p:nvSpPr>
            <p:spPr bwMode="auto">
              <a:xfrm>
                <a:off x="4302" y="2321"/>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4" name="Rectangle 63">
                <a:extLst>
                  <a:ext uri="{FF2B5EF4-FFF2-40B4-BE49-F238E27FC236}">
                    <a16:creationId xmlns:a16="http://schemas.microsoft.com/office/drawing/2014/main" id="{81F0AF38-4A74-497F-9A53-79676FCE4AEE}"/>
                  </a:ext>
                </a:extLst>
              </p:cNvPr>
              <p:cNvSpPr>
                <a:spLocks noChangeArrowheads="1"/>
              </p:cNvSpPr>
              <p:nvPr/>
            </p:nvSpPr>
            <p:spPr bwMode="auto">
              <a:xfrm>
                <a:off x="4302" y="2224"/>
                <a:ext cx="5" cy="102"/>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5" name="Rectangle 64">
                <a:extLst>
                  <a:ext uri="{FF2B5EF4-FFF2-40B4-BE49-F238E27FC236}">
                    <a16:creationId xmlns:a16="http://schemas.microsoft.com/office/drawing/2014/main" id="{E91AABB0-4A68-47FF-A961-9F2707550BB1}"/>
                  </a:ext>
                </a:extLst>
              </p:cNvPr>
              <p:cNvSpPr>
                <a:spLocks noChangeArrowheads="1"/>
              </p:cNvSpPr>
              <p:nvPr/>
            </p:nvSpPr>
            <p:spPr bwMode="auto">
              <a:xfrm>
                <a:off x="4302" y="2321"/>
                <a:ext cx="5" cy="97"/>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6" name="Rectangle 65">
                <a:extLst>
                  <a:ext uri="{FF2B5EF4-FFF2-40B4-BE49-F238E27FC236}">
                    <a16:creationId xmlns:a16="http://schemas.microsoft.com/office/drawing/2014/main" id="{A89F36EA-D366-41AE-912C-8AABF13E951C}"/>
                  </a:ext>
                </a:extLst>
              </p:cNvPr>
              <p:cNvSpPr>
                <a:spLocks noChangeArrowheads="1"/>
              </p:cNvSpPr>
              <p:nvPr/>
            </p:nvSpPr>
            <p:spPr bwMode="auto">
              <a:xfrm>
                <a:off x="4302" y="2412"/>
                <a:ext cx="5" cy="103"/>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7" name="Rectangle 66">
                <a:extLst>
                  <a:ext uri="{FF2B5EF4-FFF2-40B4-BE49-F238E27FC236}">
                    <a16:creationId xmlns:a16="http://schemas.microsoft.com/office/drawing/2014/main" id="{0677634D-09AB-44BD-BAC8-CB742AC32F25}"/>
                  </a:ext>
                </a:extLst>
              </p:cNvPr>
              <p:cNvSpPr>
                <a:spLocks noChangeArrowheads="1"/>
              </p:cNvSpPr>
              <p:nvPr/>
            </p:nvSpPr>
            <p:spPr bwMode="auto">
              <a:xfrm>
                <a:off x="4302" y="2691"/>
                <a:ext cx="582"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8" name="Rectangle 67">
                <a:extLst>
                  <a:ext uri="{FF2B5EF4-FFF2-40B4-BE49-F238E27FC236}">
                    <a16:creationId xmlns:a16="http://schemas.microsoft.com/office/drawing/2014/main" id="{233E525A-9097-4B87-BE80-E5FCE731B537}"/>
                  </a:ext>
                </a:extLst>
              </p:cNvPr>
              <p:cNvSpPr>
                <a:spLocks noChangeArrowheads="1"/>
              </p:cNvSpPr>
              <p:nvPr/>
            </p:nvSpPr>
            <p:spPr bwMode="auto">
              <a:xfrm>
                <a:off x="4302" y="2595"/>
                <a:ext cx="5" cy="102"/>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9" name="Rectangle 68">
                <a:extLst>
                  <a:ext uri="{FF2B5EF4-FFF2-40B4-BE49-F238E27FC236}">
                    <a16:creationId xmlns:a16="http://schemas.microsoft.com/office/drawing/2014/main" id="{EEE47D44-A812-42C9-907D-AEB71D714528}"/>
                  </a:ext>
                </a:extLst>
              </p:cNvPr>
              <p:cNvSpPr>
                <a:spLocks noChangeArrowheads="1"/>
              </p:cNvSpPr>
              <p:nvPr/>
            </p:nvSpPr>
            <p:spPr bwMode="auto">
              <a:xfrm>
                <a:off x="4302" y="2691"/>
                <a:ext cx="5" cy="97"/>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0" name="Rectangle 69">
                <a:extLst>
                  <a:ext uri="{FF2B5EF4-FFF2-40B4-BE49-F238E27FC236}">
                    <a16:creationId xmlns:a16="http://schemas.microsoft.com/office/drawing/2014/main" id="{1995292F-DBD0-4141-B901-21A322036D34}"/>
                  </a:ext>
                </a:extLst>
              </p:cNvPr>
              <p:cNvSpPr>
                <a:spLocks noChangeArrowheads="1"/>
              </p:cNvSpPr>
              <p:nvPr/>
            </p:nvSpPr>
            <p:spPr bwMode="auto">
              <a:xfrm>
                <a:off x="4302" y="2783"/>
                <a:ext cx="5" cy="102"/>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1" name="Rectangle 70">
                <a:extLst>
                  <a:ext uri="{FF2B5EF4-FFF2-40B4-BE49-F238E27FC236}">
                    <a16:creationId xmlns:a16="http://schemas.microsoft.com/office/drawing/2014/main" id="{BBC6C08D-0909-4692-A8F0-0D6C0B0893FC}"/>
                  </a:ext>
                </a:extLst>
              </p:cNvPr>
              <p:cNvSpPr>
                <a:spLocks noChangeArrowheads="1"/>
              </p:cNvSpPr>
              <p:nvPr/>
            </p:nvSpPr>
            <p:spPr bwMode="auto">
              <a:xfrm>
                <a:off x="4227" y="1403"/>
                <a:ext cx="1182" cy="1511"/>
              </a:xfrm>
              <a:prstGeom prst="rect">
                <a:avLst/>
              </a:prstGeom>
              <a:solidFill>
                <a:srgbClr val="FFFF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2" name="Rectangle 71">
                <a:extLst>
                  <a:ext uri="{FF2B5EF4-FFF2-40B4-BE49-F238E27FC236}">
                    <a16:creationId xmlns:a16="http://schemas.microsoft.com/office/drawing/2014/main" id="{D900DCE1-BC01-4DFF-9B91-017C1E95623A}"/>
                  </a:ext>
                </a:extLst>
              </p:cNvPr>
              <p:cNvSpPr>
                <a:spLocks noChangeArrowheads="1"/>
              </p:cNvSpPr>
              <p:nvPr/>
            </p:nvSpPr>
            <p:spPr bwMode="auto">
              <a:xfrm>
                <a:off x="4227" y="1403"/>
                <a:ext cx="1170" cy="1471"/>
              </a:xfrm>
              <a:prstGeom prst="rect">
                <a:avLst/>
              </a:prstGeom>
              <a:solidFill>
                <a:srgbClr val="FFFFC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3" name="Rectangle 72">
                <a:extLst>
                  <a:ext uri="{FF2B5EF4-FFF2-40B4-BE49-F238E27FC236}">
                    <a16:creationId xmlns:a16="http://schemas.microsoft.com/office/drawing/2014/main" id="{28F1B5D5-E806-4FEC-9C82-8B6162D8C1C5}"/>
                  </a:ext>
                </a:extLst>
              </p:cNvPr>
              <p:cNvSpPr>
                <a:spLocks noChangeArrowheads="1"/>
              </p:cNvSpPr>
              <p:nvPr/>
            </p:nvSpPr>
            <p:spPr bwMode="auto">
              <a:xfrm>
                <a:off x="4227" y="1403"/>
                <a:ext cx="1170" cy="1442"/>
              </a:xfrm>
              <a:prstGeom prst="rect">
                <a:avLst/>
              </a:prstGeom>
              <a:solidFill>
                <a:srgbClr val="FFFF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4" name="Rectangle 73">
                <a:extLst>
                  <a:ext uri="{FF2B5EF4-FFF2-40B4-BE49-F238E27FC236}">
                    <a16:creationId xmlns:a16="http://schemas.microsoft.com/office/drawing/2014/main" id="{A4C1D8AA-4252-4C8A-9B8D-B34256B0D3DF}"/>
                  </a:ext>
                </a:extLst>
              </p:cNvPr>
              <p:cNvSpPr>
                <a:spLocks noChangeArrowheads="1"/>
              </p:cNvSpPr>
              <p:nvPr/>
            </p:nvSpPr>
            <p:spPr bwMode="auto">
              <a:xfrm>
                <a:off x="4227" y="1403"/>
                <a:ext cx="1170" cy="1414"/>
              </a:xfrm>
              <a:prstGeom prst="rect">
                <a:avLst/>
              </a:prstGeom>
              <a:solidFill>
                <a:srgbClr val="FFFFC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5" name="Rectangle 74">
                <a:extLst>
                  <a:ext uri="{FF2B5EF4-FFF2-40B4-BE49-F238E27FC236}">
                    <a16:creationId xmlns:a16="http://schemas.microsoft.com/office/drawing/2014/main" id="{05E019E1-E598-4367-9E18-58F8E114490C}"/>
                  </a:ext>
                </a:extLst>
              </p:cNvPr>
              <p:cNvSpPr>
                <a:spLocks noChangeArrowheads="1"/>
              </p:cNvSpPr>
              <p:nvPr/>
            </p:nvSpPr>
            <p:spPr bwMode="auto">
              <a:xfrm>
                <a:off x="4227" y="1403"/>
                <a:ext cx="1170" cy="1385"/>
              </a:xfrm>
              <a:prstGeom prst="rect">
                <a:avLst/>
              </a:prstGeom>
              <a:solidFill>
                <a:srgbClr val="FFFFD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6" name="Rectangle 75">
                <a:extLst>
                  <a:ext uri="{FF2B5EF4-FFF2-40B4-BE49-F238E27FC236}">
                    <a16:creationId xmlns:a16="http://schemas.microsoft.com/office/drawing/2014/main" id="{0DFFD424-5DF2-4C22-B3AD-3DA6534EB5F6}"/>
                  </a:ext>
                </a:extLst>
              </p:cNvPr>
              <p:cNvSpPr>
                <a:spLocks noChangeArrowheads="1"/>
              </p:cNvSpPr>
              <p:nvPr/>
            </p:nvSpPr>
            <p:spPr bwMode="auto">
              <a:xfrm>
                <a:off x="4227" y="1403"/>
                <a:ext cx="1170" cy="1357"/>
              </a:xfrm>
              <a:prstGeom prst="rect">
                <a:avLst/>
              </a:prstGeom>
              <a:solidFill>
                <a:srgbClr val="FFFF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7" name="Rectangle 76">
                <a:extLst>
                  <a:ext uri="{FF2B5EF4-FFF2-40B4-BE49-F238E27FC236}">
                    <a16:creationId xmlns:a16="http://schemas.microsoft.com/office/drawing/2014/main" id="{BA54C1DF-68E1-437F-B7AC-DE3AA9A84BD2}"/>
                  </a:ext>
                </a:extLst>
              </p:cNvPr>
              <p:cNvSpPr>
                <a:spLocks noChangeArrowheads="1"/>
              </p:cNvSpPr>
              <p:nvPr/>
            </p:nvSpPr>
            <p:spPr bwMode="auto">
              <a:xfrm>
                <a:off x="4227" y="1403"/>
                <a:ext cx="1170" cy="1328"/>
              </a:xfrm>
              <a:prstGeom prst="rect">
                <a:avLst/>
              </a:prstGeom>
              <a:solidFill>
                <a:srgbClr val="FFFF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8" name="Rectangle 77">
                <a:extLst>
                  <a:ext uri="{FF2B5EF4-FFF2-40B4-BE49-F238E27FC236}">
                    <a16:creationId xmlns:a16="http://schemas.microsoft.com/office/drawing/2014/main" id="{1A6D57B9-E2CD-4B53-AB75-23AEC8613CDB}"/>
                  </a:ext>
                </a:extLst>
              </p:cNvPr>
              <p:cNvSpPr>
                <a:spLocks noChangeArrowheads="1"/>
              </p:cNvSpPr>
              <p:nvPr/>
            </p:nvSpPr>
            <p:spPr bwMode="auto">
              <a:xfrm>
                <a:off x="4227" y="1403"/>
                <a:ext cx="1170" cy="1294"/>
              </a:xfrm>
              <a:prstGeom prst="rect">
                <a:avLst/>
              </a:prstGeom>
              <a:solidFill>
                <a:srgbClr val="FFFFD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9" name="Rectangle 78">
                <a:extLst>
                  <a:ext uri="{FF2B5EF4-FFF2-40B4-BE49-F238E27FC236}">
                    <a16:creationId xmlns:a16="http://schemas.microsoft.com/office/drawing/2014/main" id="{CBE5E5DB-CCF5-441F-B12F-0A45FE6AF679}"/>
                  </a:ext>
                </a:extLst>
              </p:cNvPr>
              <p:cNvSpPr>
                <a:spLocks noChangeArrowheads="1"/>
              </p:cNvSpPr>
              <p:nvPr/>
            </p:nvSpPr>
            <p:spPr bwMode="auto">
              <a:xfrm>
                <a:off x="4227" y="1403"/>
                <a:ext cx="1170" cy="1266"/>
              </a:xfrm>
              <a:prstGeom prst="rect">
                <a:avLst/>
              </a:prstGeom>
              <a:solidFill>
                <a:srgbClr val="FFFF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0" name="Rectangle 79">
                <a:extLst>
                  <a:ext uri="{FF2B5EF4-FFF2-40B4-BE49-F238E27FC236}">
                    <a16:creationId xmlns:a16="http://schemas.microsoft.com/office/drawing/2014/main" id="{83BEC933-1851-467E-B954-ADC1987970B4}"/>
                  </a:ext>
                </a:extLst>
              </p:cNvPr>
              <p:cNvSpPr>
                <a:spLocks noChangeArrowheads="1"/>
              </p:cNvSpPr>
              <p:nvPr/>
            </p:nvSpPr>
            <p:spPr bwMode="auto">
              <a:xfrm>
                <a:off x="4227" y="1403"/>
                <a:ext cx="1170" cy="1237"/>
              </a:xfrm>
              <a:prstGeom prst="rect">
                <a:avLst/>
              </a:prstGeom>
              <a:solidFill>
                <a:srgbClr val="FFFF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1" name="Rectangle 80">
                <a:extLst>
                  <a:ext uri="{FF2B5EF4-FFF2-40B4-BE49-F238E27FC236}">
                    <a16:creationId xmlns:a16="http://schemas.microsoft.com/office/drawing/2014/main" id="{0F0B707D-AB0C-4902-8C7A-43F4AC3ECBF2}"/>
                  </a:ext>
                </a:extLst>
              </p:cNvPr>
              <p:cNvSpPr>
                <a:spLocks noChangeArrowheads="1"/>
              </p:cNvSpPr>
              <p:nvPr/>
            </p:nvSpPr>
            <p:spPr bwMode="auto">
              <a:xfrm>
                <a:off x="4227" y="1403"/>
                <a:ext cx="1170" cy="1209"/>
              </a:xfrm>
              <a:prstGeom prst="rect">
                <a:avLst/>
              </a:prstGeom>
              <a:solidFill>
                <a:srgbClr val="FFFF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2" name="Rectangle 81">
                <a:extLst>
                  <a:ext uri="{FF2B5EF4-FFF2-40B4-BE49-F238E27FC236}">
                    <a16:creationId xmlns:a16="http://schemas.microsoft.com/office/drawing/2014/main" id="{B5719FE6-84D5-479B-8187-34EAC1BC51E9}"/>
                  </a:ext>
                </a:extLst>
              </p:cNvPr>
              <p:cNvSpPr>
                <a:spLocks noChangeArrowheads="1"/>
              </p:cNvSpPr>
              <p:nvPr/>
            </p:nvSpPr>
            <p:spPr bwMode="auto">
              <a:xfrm>
                <a:off x="4227" y="1403"/>
                <a:ext cx="1170" cy="1180"/>
              </a:xfrm>
              <a:prstGeom prst="rect">
                <a:avLst/>
              </a:prstGeom>
              <a:solidFill>
                <a:srgbClr val="FFFFD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3" name="Rectangle 82">
                <a:extLst>
                  <a:ext uri="{FF2B5EF4-FFF2-40B4-BE49-F238E27FC236}">
                    <a16:creationId xmlns:a16="http://schemas.microsoft.com/office/drawing/2014/main" id="{08E90874-8AD2-42EE-93C1-17B54DBEE74F}"/>
                  </a:ext>
                </a:extLst>
              </p:cNvPr>
              <p:cNvSpPr>
                <a:spLocks noChangeArrowheads="1"/>
              </p:cNvSpPr>
              <p:nvPr/>
            </p:nvSpPr>
            <p:spPr bwMode="auto">
              <a:xfrm>
                <a:off x="4227" y="1403"/>
                <a:ext cx="1170" cy="1152"/>
              </a:xfrm>
              <a:prstGeom prst="rect">
                <a:avLst/>
              </a:prstGeom>
              <a:solidFill>
                <a:srgbClr val="FFFF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4" name="Rectangle 83">
                <a:extLst>
                  <a:ext uri="{FF2B5EF4-FFF2-40B4-BE49-F238E27FC236}">
                    <a16:creationId xmlns:a16="http://schemas.microsoft.com/office/drawing/2014/main" id="{00C400EA-AAE4-4400-86C1-241B2758B466}"/>
                  </a:ext>
                </a:extLst>
              </p:cNvPr>
              <p:cNvSpPr>
                <a:spLocks noChangeArrowheads="1"/>
              </p:cNvSpPr>
              <p:nvPr/>
            </p:nvSpPr>
            <p:spPr bwMode="auto">
              <a:xfrm>
                <a:off x="4227" y="1403"/>
                <a:ext cx="1170" cy="1123"/>
              </a:xfrm>
              <a:prstGeom prst="rect">
                <a:avLst/>
              </a:prstGeom>
              <a:solidFill>
                <a:srgbClr val="FFFF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5" name="Rectangle 84">
                <a:extLst>
                  <a:ext uri="{FF2B5EF4-FFF2-40B4-BE49-F238E27FC236}">
                    <a16:creationId xmlns:a16="http://schemas.microsoft.com/office/drawing/2014/main" id="{EA5443E1-44BC-4B35-B6E5-4BE2C80A3804}"/>
                  </a:ext>
                </a:extLst>
              </p:cNvPr>
              <p:cNvSpPr>
                <a:spLocks noChangeArrowheads="1"/>
              </p:cNvSpPr>
              <p:nvPr/>
            </p:nvSpPr>
            <p:spPr bwMode="auto">
              <a:xfrm>
                <a:off x="4227" y="1403"/>
                <a:ext cx="1170" cy="1095"/>
              </a:xfrm>
              <a:prstGeom prst="rect">
                <a:avLst/>
              </a:prstGeom>
              <a:solidFill>
                <a:srgbClr val="FFFF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6" name="Rectangle 85">
                <a:extLst>
                  <a:ext uri="{FF2B5EF4-FFF2-40B4-BE49-F238E27FC236}">
                    <a16:creationId xmlns:a16="http://schemas.microsoft.com/office/drawing/2014/main" id="{D1AD2D84-4832-4620-B797-5BDFD2631918}"/>
                  </a:ext>
                </a:extLst>
              </p:cNvPr>
              <p:cNvSpPr>
                <a:spLocks noChangeArrowheads="1"/>
              </p:cNvSpPr>
              <p:nvPr/>
            </p:nvSpPr>
            <p:spPr bwMode="auto">
              <a:xfrm>
                <a:off x="4227" y="1403"/>
                <a:ext cx="1170" cy="1066"/>
              </a:xfrm>
              <a:prstGeom prst="rect">
                <a:avLst/>
              </a:prstGeom>
              <a:solidFill>
                <a:srgbClr val="FFFFD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7" name="Rectangle 86">
                <a:extLst>
                  <a:ext uri="{FF2B5EF4-FFF2-40B4-BE49-F238E27FC236}">
                    <a16:creationId xmlns:a16="http://schemas.microsoft.com/office/drawing/2014/main" id="{649EBD42-8C89-4F1A-A501-A19BBC445854}"/>
                  </a:ext>
                </a:extLst>
              </p:cNvPr>
              <p:cNvSpPr>
                <a:spLocks noChangeArrowheads="1"/>
              </p:cNvSpPr>
              <p:nvPr/>
            </p:nvSpPr>
            <p:spPr bwMode="auto">
              <a:xfrm>
                <a:off x="4227" y="1403"/>
                <a:ext cx="1170" cy="1038"/>
              </a:xfrm>
              <a:prstGeom prst="rect">
                <a:avLst/>
              </a:prstGeom>
              <a:solidFill>
                <a:srgbClr val="FFFF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8" name="Rectangle 87">
                <a:extLst>
                  <a:ext uri="{FF2B5EF4-FFF2-40B4-BE49-F238E27FC236}">
                    <a16:creationId xmlns:a16="http://schemas.microsoft.com/office/drawing/2014/main" id="{007A050E-21FC-4DDF-93FC-2930F5869DA7}"/>
                  </a:ext>
                </a:extLst>
              </p:cNvPr>
              <p:cNvSpPr>
                <a:spLocks noChangeArrowheads="1"/>
              </p:cNvSpPr>
              <p:nvPr/>
            </p:nvSpPr>
            <p:spPr bwMode="auto">
              <a:xfrm>
                <a:off x="4227" y="1403"/>
                <a:ext cx="1170" cy="1009"/>
              </a:xfrm>
              <a:prstGeom prst="rect">
                <a:avLst/>
              </a:prstGeom>
              <a:solidFill>
                <a:srgbClr val="FFFF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9" name="Rectangle 88">
                <a:extLst>
                  <a:ext uri="{FF2B5EF4-FFF2-40B4-BE49-F238E27FC236}">
                    <a16:creationId xmlns:a16="http://schemas.microsoft.com/office/drawing/2014/main" id="{2A2FEA49-66EF-41F3-8A09-7D5B98D04B9F}"/>
                  </a:ext>
                </a:extLst>
              </p:cNvPr>
              <p:cNvSpPr>
                <a:spLocks noChangeArrowheads="1"/>
              </p:cNvSpPr>
              <p:nvPr/>
            </p:nvSpPr>
            <p:spPr bwMode="auto">
              <a:xfrm>
                <a:off x="4227" y="1403"/>
                <a:ext cx="1170" cy="981"/>
              </a:xfrm>
              <a:prstGeom prst="rect">
                <a:avLst/>
              </a:prstGeom>
              <a:solidFill>
                <a:srgbClr val="FFFF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0" name="Rectangle 89">
                <a:extLst>
                  <a:ext uri="{FF2B5EF4-FFF2-40B4-BE49-F238E27FC236}">
                    <a16:creationId xmlns:a16="http://schemas.microsoft.com/office/drawing/2014/main" id="{630F0E57-613A-4D9F-93E6-38984E7CAF27}"/>
                  </a:ext>
                </a:extLst>
              </p:cNvPr>
              <p:cNvSpPr>
                <a:spLocks noChangeArrowheads="1"/>
              </p:cNvSpPr>
              <p:nvPr/>
            </p:nvSpPr>
            <p:spPr bwMode="auto">
              <a:xfrm>
                <a:off x="4227" y="1403"/>
                <a:ext cx="1170" cy="952"/>
              </a:xfrm>
              <a:prstGeom prst="rect">
                <a:avLst/>
              </a:prstGeom>
              <a:solidFill>
                <a:srgbClr val="FFFFD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1" name="Rectangle 90">
                <a:extLst>
                  <a:ext uri="{FF2B5EF4-FFF2-40B4-BE49-F238E27FC236}">
                    <a16:creationId xmlns:a16="http://schemas.microsoft.com/office/drawing/2014/main" id="{6695794A-235D-48D3-858A-C2686035956D}"/>
                  </a:ext>
                </a:extLst>
              </p:cNvPr>
              <p:cNvSpPr>
                <a:spLocks noChangeArrowheads="1"/>
              </p:cNvSpPr>
              <p:nvPr/>
            </p:nvSpPr>
            <p:spPr bwMode="auto">
              <a:xfrm>
                <a:off x="4227" y="1403"/>
                <a:ext cx="1170" cy="918"/>
              </a:xfrm>
              <a:prstGeom prst="rect">
                <a:avLst/>
              </a:prstGeom>
              <a:solidFill>
                <a:srgbClr val="FFFFE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2" name="Rectangle 91">
                <a:extLst>
                  <a:ext uri="{FF2B5EF4-FFF2-40B4-BE49-F238E27FC236}">
                    <a16:creationId xmlns:a16="http://schemas.microsoft.com/office/drawing/2014/main" id="{F4F0E5DC-A411-4EEC-AF1D-A8342D995853}"/>
                  </a:ext>
                </a:extLst>
              </p:cNvPr>
              <p:cNvSpPr>
                <a:spLocks noChangeArrowheads="1"/>
              </p:cNvSpPr>
              <p:nvPr/>
            </p:nvSpPr>
            <p:spPr bwMode="auto">
              <a:xfrm>
                <a:off x="4227" y="1403"/>
                <a:ext cx="1170" cy="889"/>
              </a:xfrm>
              <a:prstGeom prst="rect">
                <a:avLst/>
              </a:prstGeom>
              <a:solidFill>
                <a:srgbClr val="FFFF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3" name="Rectangle 92">
                <a:extLst>
                  <a:ext uri="{FF2B5EF4-FFF2-40B4-BE49-F238E27FC236}">
                    <a16:creationId xmlns:a16="http://schemas.microsoft.com/office/drawing/2014/main" id="{A1E62645-7324-47B5-81DA-3726D120D856}"/>
                  </a:ext>
                </a:extLst>
              </p:cNvPr>
              <p:cNvSpPr>
                <a:spLocks noChangeArrowheads="1"/>
              </p:cNvSpPr>
              <p:nvPr/>
            </p:nvSpPr>
            <p:spPr bwMode="auto">
              <a:xfrm>
                <a:off x="4227" y="1403"/>
                <a:ext cx="1170" cy="861"/>
              </a:xfrm>
              <a:prstGeom prst="rect">
                <a:avLst/>
              </a:prstGeom>
              <a:solidFill>
                <a:srgbClr val="FFFFE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4" name="Rectangle 93">
                <a:extLst>
                  <a:ext uri="{FF2B5EF4-FFF2-40B4-BE49-F238E27FC236}">
                    <a16:creationId xmlns:a16="http://schemas.microsoft.com/office/drawing/2014/main" id="{1765B3DF-F67E-4F92-8E68-2A9B1D003E8E}"/>
                  </a:ext>
                </a:extLst>
              </p:cNvPr>
              <p:cNvSpPr>
                <a:spLocks noChangeArrowheads="1"/>
              </p:cNvSpPr>
              <p:nvPr/>
            </p:nvSpPr>
            <p:spPr bwMode="auto">
              <a:xfrm>
                <a:off x="4227" y="1403"/>
                <a:ext cx="1170" cy="832"/>
              </a:xfrm>
              <a:prstGeom prst="rect">
                <a:avLst/>
              </a:prstGeom>
              <a:solidFill>
                <a:srgbClr val="FFFFE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5" name="Rectangle 94">
                <a:extLst>
                  <a:ext uri="{FF2B5EF4-FFF2-40B4-BE49-F238E27FC236}">
                    <a16:creationId xmlns:a16="http://schemas.microsoft.com/office/drawing/2014/main" id="{2821CD2F-3988-4F2B-BEF5-8D74B623EB25}"/>
                  </a:ext>
                </a:extLst>
              </p:cNvPr>
              <p:cNvSpPr>
                <a:spLocks noChangeArrowheads="1"/>
              </p:cNvSpPr>
              <p:nvPr/>
            </p:nvSpPr>
            <p:spPr bwMode="auto">
              <a:xfrm>
                <a:off x="4227" y="1403"/>
                <a:ext cx="1170" cy="804"/>
              </a:xfrm>
              <a:prstGeom prst="rect">
                <a:avLst/>
              </a:prstGeom>
              <a:solidFill>
                <a:srgbClr val="FFFF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6" name="Rectangle 95">
                <a:extLst>
                  <a:ext uri="{FF2B5EF4-FFF2-40B4-BE49-F238E27FC236}">
                    <a16:creationId xmlns:a16="http://schemas.microsoft.com/office/drawing/2014/main" id="{3C75AE6C-DFC9-4E5B-87EB-2A0147FDF0C8}"/>
                  </a:ext>
                </a:extLst>
              </p:cNvPr>
              <p:cNvSpPr>
                <a:spLocks noChangeArrowheads="1"/>
              </p:cNvSpPr>
              <p:nvPr/>
            </p:nvSpPr>
            <p:spPr bwMode="auto">
              <a:xfrm>
                <a:off x="4227" y="1403"/>
                <a:ext cx="1170" cy="775"/>
              </a:xfrm>
              <a:prstGeom prst="rect">
                <a:avLst/>
              </a:prstGeom>
              <a:solidFill>
                <a:srgbClr val="FFFF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7" name="Rectangle 96">
                <a:extLst>
                  <a:ext uri="{FF2B5EF4-FFF2-40B4-BE49-F238E27FC236}">
                    <a16:creationId xmlns:a16="http://schemas.microsoft.com/office/drawing/2014/main" id="{4A2491D1-4309-40A1-BE6C-83B43CADFD43}"/>
                  </a:ext>
                </a:extLst>
              </p:cNvPr>
              <p:cNvSpPr>
                <a:spLocks noChangeArrowheads="1"/>
              </p:cNvSpPr>
              <p:nvPr/>
            </p:nvSpPr>
            <p:spPr bwMode="auto">
              <a:xfrm>
                <a:off x="4227" y="1408"/>
                <a:ext cx="1170" cy="742"/>
              </a:xfrm>
              <a:prstGeom prst="rect">
                <a:avLst/>
              </a:prstGeom>
              <a:solidFill>
                <a:srgbClr val="FFFF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8" name="Rectangle 97">
                <a:extLst>
                  <a:ext uri="{FF2B5EF4-FFF2-40B4-BE49-F238E27FC236}">
                    <a16:creationId xmlns:a16="http://schemas.microsoft.com/office/drawing/2014/main" id="{15116B54-4CB3-4A36-AB90-932299A688C9}"/>
                  </a:ext>
                </a:extLst>
              </p:cNvPr>
              <p:cNvSpPr>
                <a:spLocks noChangeArrowheads="1"/>
              </p:cNvSpPr>
              <p:nvPr/>
            </p:nvSpPr>
            <p:spPr bwMode="auto">
              <a:xfrm>
                <a:off x="4227" y="1408"/>
                <a:ext cx="1170" cy="713"/>
              </a:xfrm>
              <a:prstGeom prst="rect">
                <a:avLst/>
              </a:prstGeom>
              <a:solidFill>
                <a:srgbClr val="FFFFE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9" name="Rectangle 98">
                <a:extLst>
                  <a:ext uri="{FF2B5EF4-FFF2-40B4-BE49-F238E27FC236}">
                    <a16:creationId xmlns:a16="http://schemas.microsoft.com/office/drawing/2014/main" id="{5F8FBC0A-8F01-4865-B7E7-BE6EED9154BC}"/>
                  </a:ext>
                </a:extLst>
              </p:cNvPr>
              <p:cNvSpPr>
                <a:spLocks noChangeArrowheads="1"/>
              </p:cNvSpPr>
              <p:nvPr/>
            </p:nvSpPr>
            <p:spPr bwMode="auto">
              <a:xfrm>
                <a:off x="4227" y="1408"/>
                <a:ext cx="1170" cy="685"/>
              </a:xfrm>
              <a:prstGeom prst="rect">
                <a:avLst/>
              </a:prstGeom>
              <a:solidFill>
                <a:srgbClr val="FFFF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0" name="Rectangle 99">
                <a:extLst>
                  <a:ext uri="{FF2B5EF4-FFF2-40B4-BE49-F238E27FC236}">
                    <a16:creationId xmlns:a16="http://schemas.microsoft.com/office/drawing/2014/main" id="{EF00AC3B-43B5-40DB-9C32-9F7B1FC89CF6}"/>
                  </a:ext>
                </a:extLst>
              </p:cNvPr>
              <p:cNvSpPr>
                <a:spLocks noChangeArrowheads="1"/>
              </p:cNvSpPr>
              <p:nvPr/>
            </p:nvSpPr>
            <p:spPr bwMode="auto">
              <a:xfrm>
                <a:off x="4227" y="1408"/>
                <a:ext cx="1170" cy="656"/>
              </a:xfrm>
              <a:prstGeom prst="rect">
                <a:avLst/>
              </a:prstGeom>
              <a:solidFill>
                <a:srgbClr val="FFFF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1" name="Rectangle 100">
                <a:extLst>
                  <a:ext uri="{FF2B5EF4-FFF2-40B4-BE49-F238E27FC236}">
                    <a16:creationId xmlns:a16="http://schemas.microsoft.com/office/drawing/2014/main" id="{7CDF5F68-B8AD-499B-9461-D2073D2781D4}"/>
                  </a:ext>
                </a:extLst>
              </p:cNvPr>
              <p:cNvSpPr>
                <a:spLocks noChangeArrowheads="1"/>
              </p:cNvSpPr>
              <p:nvPr/>
            </p:nvSpPr>
            <p:spPr bwMode="auto">
              <a:xfrm>
                <a:off x="4227" y="1408"/>
                <a:ext cx="1170" cy="628"/>
              </a:xfrm>
              <a:prstGeom prst="rect">
                <a:avLst/>
              </a:prstGeom>
              <a:solidFill>
                <a:srgbClr val="FFFFE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2" name="Rectangle 101">
                <a:extLst>
                  <a:ext uri="{FF2B5EF4-FFF2-40B4-BE49-F238E27FC236}">
                    <a16:creationId xmlns:a16="http://schemas.microsoft.com/office/drawing/2014/main" id="{C3E54A0D-0E16-40C2-B311-ECF082167DD4}"/>
                  </a:ext>
                </a:extLst>
              </p:cNvPr>
              <p:cNvSpPr>
                <a:spLocks noChangeArrowheads="1"/>
              </p:cNvSpPr>
              <p:nvPr/>
            </p:nvSpPr>
            <p:spPr bwMode="auto">
              <a:xfrm>
                <a:off x="4227" y="1408"/>
                <a:ext cx="1170" cy="599"/>
              </a:xfrm>
              <a:prstGeom prst="rect">
                <a:avLst/>
              </a:prstGeom>
              <a:solidFill>
                <a:srgbClr val="FFFF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3" name="Rectangle 102">
                <a:extLst>
                  <a:ext uri="{FF2B5EF4-FFF2-40B4-BE49-F238E27FC236}">
                    <a16:creationId xmlns:a16="http://schemas.microsoft.com/office/drawing/2014/main" id="{AFF6F799-1926-4B84-BF5C-753210CDFAEA}"/>
                  </a:ext>
                </a:extLst>
              </p:cNvPr>
              <p:cNvSpPr>
                <a:spLocks noChangeArrowheads="1"/>
              </p:cNvSpPr>
              <p:nvPr/>
            </p:nvSpPr>
            <p:spPr bwMode="auto">
              <a:xfrm>
                <a:off x="4227" y="1408"/>
                <a:ext cx="1170" cy="571"/>
              </a:xfrm>
              <a:prstGeom prst="rect">
                <a:avLst/>
              </a:prstGeom>
              <a:solidFill>
                <a:srgbClr val="FFFF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4" name="Rectangle 103">
                <a:extLst>
                  <a:ext uri="{FF2B5EF4-FFF2-40B4-BE49-F238E27FC236}">
                    <a16:creationId xmlns:a16="http://schemas.microsoft.com/office/drawing/2014/main" id="{374F0050-EA30-4674-BDB9-E49028A1C7EA}"/>
                  </a:ext>
                </a:extLst>
              </p:cNvPr>
              <p:cNvSpPr>
                <a:spLocks noChangeArrowheads="1"/>
              </p:cNvSpPr>
              <p:nvPr/>
            </p:nvSpPr>
            <p:spPr bwMode="auto">
              <a:xfrm>
                <a:off x="4227" y="1408"/>
                <a:ext cx="1170" cy="536"/>
              </a:xfrm>
              <a:prstGeom prst="rect">
                <a:avLst/>
              </a:prstGeom>
              <a:solidFill>
                <a:srgbClr val="FFFF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5" name="Rectangle 104">
                <a:extLst>
                  <a:ext uri="{FF2B5EF4-FFF2-40B4-BE49-F238E27FC236}">
                    <a16:creationId xmlns:a16="http://schemas.microsoft.com/office/drawing/2014/main" id="{AC273B1A-969C-4D1E-ABCF-29F60DAEF652}"/>
                  </a:ext>
                </a:extLst>
              </p:cNvPr>
              <p:cNvSpPr>
                <a:spLocks noChangeArrowheads="1"/>
              </p:cNvSpPr>
              <p:nvPr/>
            </p:nvSpPr>
            <p:spPr bwMode="auto">
              <a:xfrm>
                <a:off x="4227" y="1408"/>
                <a:ext cx="1170" cy="508"/>
              </a:xfrm>
              <a:prstGeom prst="rect">
                <a:avLst/>
              </a:prstGeom>
              <a:solidFill>
                <a:srgbClr val="FFFF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6" name="Rectangle 105">
                <a:extLst>
                  <a:ext uri="{FF2B5EF4-FFF2-40B4-BE49-F238E27FC236}">
                    <a16:creationId xmlns:a16="http://schemas.microsoft.com/office/drawing/2014/main" id="{39702118-0436-4887-8CB3-941D66EC27FA}"/>
                  </a:ext>
                </a:extLst>
              </p:cNvPr>
              <p:cNvSpPr>
                <a:spLocks noChangeArrowheads="1"/>
              </p:cNvSpPr>
              <p:nvPr/>
            </p:nvSpPr>
            <p:spPr bwMode="auto">
              <a:xfrm>
                <a:off x="4227" y="1408"/>
                <a:ext cx="1170" cy="479"/>
              </a:xfrm>
              <a:prstGeom prst="rect">
                <a:avLst/>
              </a:prstGeom>
              <a:solidFill>
                <a:srgbClr val="FFFFE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7" name="Rectangle 106">
                <a:extLst>
                  <a:ext uri="{FF2B5EF4-FFF2-40B4-BE49-F238E27FC236}">
                    <a16:creationId xmlns:a16="http://schemas.microsoft.com/office/drawing/2014/main" id="{37A3DDD8-E258-4B4E-9AFC-755DF6066F21}"/>
                  </a:ext>
                </a:extLst>
              </p:cNvPr>
              <p:cNvSpPr>
                <a:spLocks noChangeArrowheads="1"/>
              </p:cNvSpPr>
              <p:nvPr/>
            </p:nvSpPr>
            <p:spPr bwMode="auto">
              <a:xfrm>
                <a:off x="4227" y="1408"/>
                <a:ext cx="1170" cy="451"/>
              </a:xfrm>
              <a:prstGeom prst="rect">
                <a:avLst/>
              </a:prstGeom>
              <a:solidFill>
                <a:srgbClr val="FFFFF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8" name="Rectangle 107">
                <a:extLst>
                  <a:ext uri="{FF2B5EF4-FFF2-40B4-BE49-F238E27FC236}">
                    <a16:creationId xmlns:a16="http://schemas.microsoft.com/office/drawing/2014/main" id="{D42B600F-AEFE-43B8-AD17-5FC08A3F5A73}"/>
                  </a:ext>
                </a:extLst>
              </p:cNvPr>
              <p:cNvSpPr>
                <a:spLocks noChangeArrowheads="1"/>
              </p:cNvSpPr>
              <p:nvPr/>
            </p:nvSpPr>
            <p:spPr bwMode="auto">
              <a:xfrm>
                <a:off x="4227" y="1408"/>
                <a:ext cx="1170" cy="422"/>
              </a:xfrm>
              <a:prstGeom prst="rect">
                <a:avLst/>
              </a:prstGeom>
              <a:solidFill>
                <a:srgbClr val="FFFF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9" name="Rectangle 108">
                <a:extLst>
                  <a:ext uri="{FF2B5EF4-FFF2-40B4-BE49-F238E27FC236}">
                    <a16:creationId xmlns:a16="http://schemas.microsoft.com/office/drawing/2014/main" id="{D5D4D7D2-F82F-4802-AD24-F49E5C2B8C8C}"/>
                  </a:ext>
                </a:extLst>
              </p:cNvPr>
              <p:cNvSpPr>
                <a:spLocks noChangeArrowheads="1"/>
              </p:cNvSpPr>
              <p:nvPr/>
            </p:nvSpPr>
            <p:spPr bwMode="auto">
              <a:xfrm>
                <a:off x="4227" y="1408"/>
                <a:ext cx="1170" cy="394"/>
              </a:xfrm>
              <a:prstGeom prst="rect">
                <a:avLst/>
              </a:prstGeom>
              <a:solidFill>
                <a:srgbClr val="FFFF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10" name="Rectangle 109">
                <a:extLst>
                  <a:ext uri="{FF2B5EF4-FFF2-40B4-BE49-F238E27FC236}">
                    <a16:creationId xmlns:a16="http://schemas.microsoft.com/office/drawing/2014/main" id="{1C78572C-152F-45FE-A5EC-2735CAAA4B78}"/>
                  </a:ext>
                </a:extLst>
              </p:cNvPr>
              <p:cNvSpPr>
                <a:spLocks noChangeArrowheads="1"/>
              </p:cNvSpPr>
              <p:nvPr/>
            </p:nvSpPr>
            <p:spPr bwMode="auto">
              <a:xfrm>
                <a:off x="4227" y="1408"/>
                <a:ext cx="1170" cy="365"/>
              </a:xfrm>
              <a:prstGeom prst="rect">
                <a:avLst/>
              </a:prstGeom>
              <a:solidFill>
                <a:srgbClr val="FFFFF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11" name="Rectangle 110">
                <a:extLst>
                  <a:ext uri="{FF2B5EF4-FFF2-40B4-BE49-F238E27FC236}">
                    <a16:creationId xmlns:a16="http://schemas.microsoft.com/office/drawing/2014/main" id="{9F46B3BA-78CD-46FD-81DC-8CD15B84FA1A}"/>
                  </a:ext>
                </a:extLst>
              </p:cNvPr>
              <p:cNvSpPr>
                <a:spLocks noChangeArrowheads="1"/>
              </p:cNvSpPr>
              <p:nvPr/>
            </p:nvSpPr>
            <p:spPr bwMode="auto">
              <a:xfrm>
                <a:off x="4227" y="1408"/>
                <a:ext cx="1170" cy="337"/>
              </a:xfrm>
              <a:prstGeom prst="rect">
                <a:avLst/>
              </a:prstGeom>
              <a:solidFill>
                <a:srgbClr val="FFFF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12" name="Rectangle 111">
                <a:extLst>
                  <a:ext uri="{FF2B5EF4-FFF2-40B4-BE49-F238E27FC236}">
                    <a16:creationId xmlns:a16="http://schemas.microsoft.com/office/drawing/2014/main" id="{418B69F1-2095-4CDE-BF52-DFF1E9BB53A1}"/>
                  </a:ext>
                </a:extLst>
              </p:cNvPr>
              <p:cNvSpPr>
                <a:spLocks noChangeArrowheads="1"/>
              </p:cNvSpPr>
              <p:nvPr/>
            </p:nvSpPr>
            <p:spPr bwMode="auto">
              <a:xfrm>
                <a:off x="4227" y="1408"/>
                <a:ext cx="1170" cy="308"/>
              </a:xfrm>
              <a:prstGeom prst="rect">
                <a:avLst/>
              </a:prstGeom>
              <a:solidFill>
                <a:srgbClr val="FFFFF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13" name="Rectangle 112">
                <a:extLst>
                  <a:ext uri="{FF2B5EF4-FFF2-40B4-BE49-F238E27FC236}">
                    <a16:creationId xmlns:a16="http://schemas.microsoft.com/office/drawing/2014/main" id="{E9A8A561-4B5C-46AA-B3AD-61D11BE02DBF}"/>
                  </a:ext>
                </a:extLst>
              </p:cNvPr>
              <p:cNvSpPr>
                <a:spLocks noChangeArrowheads="1"/>
              </p:cNvSpPr>
              <p:nvPr/>
            </p:nvSpPr>
            <p:spPr bwMode="auto">
              <a:xfrm>
                <a:off x="4227" y="1408"/>
                <a:ext cx="1170" cy="280"/>
              </a:xfrm>
              <a:prstGeom prst="rect">
                <a:avLst/>
              </a:prstGeom>
              <a:solidFill>
                <a:srgbClr val="FFFF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14" name="Rectangle 113">
                <a:extLst>
                  <a:ext uri="{FF2B5EF4-FFF2-40B4-BE49-F238E27FC236}">
                    <a16:creationId xmlns:a16="http://schemas.microsoft.com/office/drawing/2014/main" id="{D8459B0A-6A79-4460-BE8D-87B7E1DA5CF5}"/>
                  </a:ext>
                </a:extLst>
              </p:cNvPr>
              <p:cNvSpPr>
                <a:spLocks noChangeArrowheads="1"/>
              </p:cNvSpPr>
              <p:nvPr/>
            </p:nvSpPr>
            <p:spPr bwMode="auto">
              <a:xfrm>
                <a:off x="4227" y="1408"/>
                <a:ext cx="1170" cy="251"/>
              </a:xfrm>
              <a:prstGeom prst="rect">
                <a:avLst/>
              </a:prstGeom>
              <a:solidFill>
                <a:srgbClr val="FFFF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15" name="Rectangle 114">
                <a:extLst>
                  <a:ext uri="{FF2B5EF4-FFF2-40B4-BE49-F238E27FC236}">
                    <a16:creationId xmlns:a16="http://schemas.microsoft.com/office/drawing/2014/main" id="{5352EC13-19BF-422B-A259-009DE200336C}"/>
                  </a:ext>
                </a:extLst>
              </p:cNvPr>
              <p:cNvSpPr>
                <a:spLocks noChangeArrowheads="1"/>
              </p:cNvSpPr>
              <p:nvPr/>
            </p:nvSpPr>
            <p:spPr bwMode="auto">
              <a:xfrm>
                <a:off x="4227" y="1408"/>
                <a:ext cx="1170" cy="223"/>
              </a:xfrm>
              <a:prstGeom prst="rect">
                <a:avLst/>
              </a:prstGeom>
              <a:solidFill>
                <a:srgbClr val="FFFFF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16" name="Rectangle 115">
                <a:extLst>
                  <a:ext uri="{FF2B5EF4-FFF2-40B4-BE49-F238E27FC236}">
                    <a16:creationId xmlns:a16="http://schemas.microsoft.com/office/drawing/2014/main" id="{952B568F-8E81-4A4D-96DF-88CA9A0A981D}"/>
                  </a:ext>
                </a:extLst>
              </p:cNvPr>
              <p:cNvSpPr>
                <a:spLocks noChangeArrowheads="1"/>
              </p:cNvSpPr>
              <p:nvPr/>
            </p:nvSpPr>
            <p:spPr bwMode="auto">
              <a:xfrm>
                <a:off x="4227" y="1408"/>
                <a:ext cx="1170" cy="194"/>
              </a:xfrm>
              <a:prstGeom prst="rect">
                <a:avLst/>
              </a:prstGeom>
              <a:solidFill>
                <a:srgbClr val="FFFF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17" name="Rectangle 116">
                <a:extLst>
                  <a:ext uri="{FF2B5EF4-FFF2-40B4-BE49-F238E27FC236}">
                    <a16:creationId xmlns:a16="http://schemas.microsoft.com/office/drawing/2014/main" id="{FC4C8B79-E314-40B2-BC1D-D3B7C01E20D4}"/>
                  </a:ext>
                </a:extLst>
              </p:cNvPr>
              <p:cNvSpPr>
                <a:spLocks noChangeArrowheads="1"/>
              </p:cNvSpPr>
              <p:nvPr/>
            </p:nvSpPr>
            <p:spPr bwMode="auto">
              <a:xfrm>
                <a:off x="4227" y="1408"/>
                <a:ext cx="1170" cy="160"/>
              </a:xfrm>
              <a:prstGeom prst="rect">
                <a:avLst/>
              </a:prstGeom>
              <a:solidFill>
                <a:srgbClr val="FFFFF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18" name="Rectangle 117">
                <a:extLst>
                  <a:ext uri="{FF2B5EF4-FFF2-40B4-BE49-F238E27FC236}">
                    <a16:creationId xmlns:a16="http://schemas.microsoft.com/office/drawing/2014/main" id="{1B7C6690-D3BF-4054-B4EB-991D7663A1F3}"/>
                  </a:ext>
                </a:extLst>
              </p:cNvPr>
              <p:cNvSpPr>
                <a:spLocks noChangeArrowheads="1"/>
              </p:cNvSpPr>
              <p:nvPr/>
            </p:nvSpPr>
            <p:spPr bwMode="auto">
              <a:xfrm>
                <a:off x="4227" y="1408"/>
                <a:ext cx="1170" cy="131"/>
              </a:xfrm>
              <a:prstGeom prst="rect">
                <a:avLst/>
              </a:prstGeom>
              <a:solidFill>
                <a:srgbClr val="FFFFF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19" name="Rectangle 118">
                <a:extLst>
                  <a:ext uri="{FF2B5EF4-FFF2-40B4-BE49-F238E27FC236}">
                    <a16:creationId xmlns:a16="http://schemas.microsoft.com/office/drawing/2014/main" id="{54F9E7E1-DBCE-47CD-9727-2D2261DD1A0B}"/>
                  </a:ext>
                </a:extLst>
              </p:cNvPr>
              <p:cNvSpPr>
                <a:spLocks noChangeArrowheads="1"/>
              </p:cNvSpPr>
              <p:nvPr/>
            </p:nvSpPr>
            <p:spPr bwMode="auto">
              <a:xfrm>
                <a:off x="4227" y="1408"/>
                <a:ext cx="1170" cy="103"/>
              </a:xfrm>
              <a:prstGeom prst="rect">
                <a:avLst/>
              </a:prstGeom>
              <a:solidFill>
                <a:srgbClr val="FFFF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20" name="Rectangle 119">
                <a:extLst>
                  <a:ext uri="{FF2B5EF4-FFF2-40B4-BE49-F238E27FC236}">
                    <a16:creationId xmlns:a16="http://schemas.microsoft.com/office/drawing/2014/main" id="{167DD5AB-7A39-4D6A-9A50-F89ADA1E7669}"/>
                  </a:ext>
                </a:extLst>
              </p:cNvPr>
              <p:cNvSpPr>
                <a:spLocks noChangeArrowheads="1"/>
              </p:cNvSpPr>
              <p:nvPr/>
            </p:nvSpPr>
            <p:spPr bwMode="auto">
              <a:xfrm>
                <a:off x="4227" y="1408"/>
                <a:ext cx="1170" cy="74"/>
              </a:xfrm>
              <a:prstGeom prst="rect">
                <a:avLst/>
              </a:prstGeom>
              <a:solidFill>
                <a:srgbClr val="FFFFF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21" name="Rectangle 120">
                <a:extLst>
                  <a:ext uri="{FF2B5EF4-FFF2-40B4-BE49-F238E27FC236}">
                    <a16:creationId xmlns:a16="http://schemas.microsoft.com/office/drawing/2014/main" id="{33004DEC-5724-4AFF-B4CD-88C9A53F3D77}"/>
                  </a:ext>
                </a:extLst>
              </p:cNvPr>
              <p:cNvSpPr>
                <a:spLocks noChangeArrowheads="1"/>
              </p:cNvSpPr>
              <p:nvPr/>
            </p:nvSpPr>
            <p:spPr bwMode="auto">
              <a:xfrm>
                <a:off x="4227" y="1408"/>
                <a:ext cx="1170" cy="46"/>
              </a:xfrm>
              <a:prstGeom prst="rect">
                <a:avLst/>
              </a:prstGeom>
              <a:solidFill>
                <a:srgbClr val="FFFFF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22" name="Rectangle 121">
                <a:extLst>
                  <a:ext uri="{FF2B5EF4-FFF2-40B4-BE49-F238E27FC236}">
                    <a16:creationId xmlns:a16="http://schemas.microsoft.com/office/drawing/2014/main" id="{65882C07-DEB1-4082-88E3-089A4FFE7F29}"/>
                  </a:ext>
                </a:extLst>
              </p:cNvPr>
              <p:cNvSpPr>
                <a:spLocks noChangeArrowheads="1"/>
              </p:cNvSpPr>
              <p:nvPr/>
            </p:nvSpPr>
            <p:spPr bwMode="auto">
              <a:xfrm>
                <a:off x="4227" y="1408"/>
                <a:ext cx="1170" cy="1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23" name="Freeform 103">
                <a:extLst>
                  <a:ext uri="{FF2B5EF4-FFF2-40B4-BE49-F238E27FC236}">
                    <a16:creationId xmlns:a16="http://schemas.microsoft.com/office/drawing/2014/main" id="{1375BF00-8153-4A80-8F7D-2A8BEA0F5916}"/>
                  </a:ext>
                </a:extLst>
              </p:cNvPr>
              <p:cNvSpPr>
                <a:spLocks/>
              </p:cNvSpPr>
              <p:nvPr/>
            </p:nvSpPr>
            <p:spPr bwMode="auto">
              <a:xfrm>
                <a:off x="4222" y="1397"/>
                <a:ext cx="1181" cy="1511"/>
              </a:xfrm>
              <a:custGeom>
                <a:avLst/>
                <a:gdLst>
                  <a:gd name="T0" fmla="*/ 5 w 1181"/>
                  <a:gd name="T1" fmla="*/ 1500 h 1511"/>
                  <a:gd name="T2" fmla="*/ 1170 w 1181"/>
                  <a:gd name="T3" fmla="*/ 1500 h 1511"/>
                  <a:gd name="T4" fmla="*/ 1170 w 1181"/>
                  <a:gd name="T5" fmla="*/ 11 h 1511"/>
                  <a:gd name="T6" fmla="*/ 5 w 1181"/>
                  <a:gd name="T7" fmla="*/ 11 h 1511"/>
                  <a:gd name="T8" fmla="*/ 5 w 1181"/>
                  <a:gd name="T9" fmla="*/ 0 h 1511"/>
                  <a:gd name="T10" fmla="*/ 1181 w 1181"/>
                  <a:gd name="T11" fmla="*/ 0 h 1511"/>
                  <a:gd name="T12" fmla="*/ 1181 w 1181"/>
                  <a:gd name="T13" fmla="*/ 1511 h 1511"/>
                  <a:gd name="T14" fmla="*/ 0 w 1181"/>
                  <a:gd name="T15" fmla="*/ 1511 h 1511"/>
                  <a:gd name="T16" fmla="*/ 0 w 1181"/>
                  <a:gd name="T17" fmla="*/ 1506 h 1511"/>
                  <a:gd name="T18" fmla="*/ 5 w 1181"/>
                  <a:gd name="T19" fmla="*/ 1500 h 15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1"/>
                  <a:gd name="T31" fmla="*/ 0 h 1511"/>
                  <a:gd name="T32" fmla="*/ 1181 w 1181"/>
                  <a:gd name="T33" fmla="*/ 1511 h 15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1" h="1511">
                    <a:moveTo>
                      <a:pt x="5" y="1500"/>
                    </a:moveTo>
                    <a:lnTo>
                      <a:pt x="1170" y="1500"/>
                    </a:lnTo>
                    <a:lnTo>
                      <a:pt x="1170" y="11"/>
                    </a:lnTo>
                    <a:lnTo>
                      <a:pt x="5" y="11"/>
                    </a:lnTo>
                    <a:lnTo>
                      <a:pt x="5" y="0"/>
                    </a:lnTo>
                    <a:lnTo>
                      <a:pt x="1181" y="0"/>
                    </a:lnTo>
                    <a:lnTo>
                      <a:pt x="1181" y="1511"/>
                    </a:lnTo>
                    <a:lnTo>
                      <a:pt x="0" y="1511"/>
                    </a:lnTo>
                    <a:lnTo>
                      <a:pt x="0" y="1506"/>
                    </a:lnTo>
                    <a:lnTo>
                      <a:pt x="5" y="15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4" name="Freeform 104">
                <a:extLst>
                  <a:ext uri="{FF2B5EF4-FFF2-40B4-BE49-F238E27FC236}">
                    <a16:creationId xmlns:a16="http://schemas.microsoft.com/office/drawing/2014/main" id="{A514676F-ED32-4774-8FE6-EE3F977C2867}"/>
                  </a:ext>
                </a:extLst>
              </p:cNvPr>
              <p:cNvSpPr>
                <a:spLocks/>
              </p:cNvSpPr>
              <p:nvPr/>
            </p:nvSpPr>
            <p:spPr bwMode="auto">
              <a:xfrm>
                <a:off x="4222" y="1397"/>
                <a:ext cx="11" cy="1506"/>
              </a:xfrm>
              <a:custGeom>
                <a:avLst/>
                <a:gdLst>
                  <a:gd name="T0" fmla="*/ 11 w 11"/>
                  <a:gd name="T1" fmla="*/ 6 h 1506"/>
                  <a:gd name="T2" fmla="*/ 11 w 11"/>
                  <a:gd name="T3" fmla="*/ 1506 h 1506"/>
                  <a:gd name="T4" fmla="*/ 0 w 11"/>
                  <a:gd name="T5" fmla="*/ 1506 h 1506"/>
                  <a:gd name="T6" fmla="*/ 0 w 11"/>
                  <a:gd name="T7" fmla="*/ 0 h 1506"/>
                  <a:gd name="T8" fmla="*/ 5 w 11"/>
                  <a:gd name="T9" fmla="*/ 0 h 1506"/>
                  <a:gd name="T10" fmla="*/ 11 w 11"/>
                  <a:gd name="T11" fmla="*/ 6 h 1506"/>
                  <a:gd name="T12" fmla="*/ 0 60000 65536"/>
                  <a:gd name="T13" fmla="*/ 0 60000 65536"/>
                  <a:gd name="T14" fmla="*/ 0 60000 65536"/>
                  <a:gd name="T15" fmla="*/ 0 60000 65536"/>
                  <a:gd name="T16" fmla="*/ 0 60000 65536"/>
                  <a:gd name="T17" fmla="*/ 0 60000 65536"/>
                  <a:gd name="T18" fmla="*/ 0 w 11"/>
                  <a:gd name="T19" fmla="*/ 0 h 1506"/>
                  <a:gd name="T20" fmla="*/ 11 w 11"/>
                  <a:gd name="T21" fmla="*/ 1506 h 1506"/>
                </a:gdLst>
                <a:ahLst/>
                <a:cxnLst>
                  <a:cxn ang="T12">
                    <a:pos x="T0" y="T1"/>
                  </a:cxn>
                  <a:cxn ang="T13">
                    <a:pos x="T2" y="T3"/>
                  </a:cxn>
                  <a:cxn ang="T14">
                    <a:pos x="T4" y="T5"/>
                  </a:cxn>
                  <a:cxn ang="T15">
                    <a:pos x="T6" y="T7"/>
                  </a:cxn>
                  <a:cxn ang="T16">
                    <a:pos x="T8" y="T9"/>
                  </a:cxn>
                  <a:cxn ang="T17">
                    <a:pos x="T10" y="T11"/>
                  </a:cxn>
                </a:cxnLst>
                <a:rect l="T18" t="T19" r="T20" b="T21"/>
                <a:pathLst>
                  <a:path w="11" h="1506">
                    <a:moveTo>
                      <a:pt x="11" y="6"/>
                    </a:moveTo>
                    <a:lnTo>
                      <a:pt x="11" y="1506"/>
                    </a:lnTo>
                    <a:lnTo>
                      <a:pt x="0" y="1506"/>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5" name="Rectangle 124">
                <a:extLst>
                  <a:ext uri="{FF2B5EF4-FFF2-40B4-BE49-F238E27FC236}">
                    <a16:creationId xmlns:a16="http://schemas.microsoft.com/office/drawing/2014/main" id="{6EC170D9-D133-4040-98F8-F2D7EFEF3860}"/>
                  </a:ext>
                </a:extLst>
              </p:cNvPr>
              <p:cNvSpPr>
                <a:spLocks noChangeArrowheads="1"/>
              </p:cNvSpPr>
              <p:nvPr/>
            </p:nvSpPr>
            <p:spPr bwMode="auto">
              <a:xfrm>
                <a:off x="4233" y="1408"/>
                <a:ext cx="1164" cy="1495"/>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26" name="Freeform 106">
                <a:extLst>
                  <a:ext uri="{FF2B5EF4-FFF2-40B4-BE49-F238E27FC236}">
                    <a16:creationId xmlns:a16="http://schemas.microsoft.com/office/drawing/2014/main" id="{55F87C5F-6124-44C3-94CF-AADF9A81EA2C}"/>
                  </a:ext>
                </a:extLst>
              </p:cNvPr>
              <p:cNvSpPr>
                <a:spLocks/>
              </p:cNvSpPr>
              <p:nvPr/>
            </p:nvSpPr>
            <p:spPr bwMode="auto">
              <a:xfrm>
                <a:off x="4227" y="1403"/>
                <a:ext cx="1170" cy="1500"/>
              </a:xfrm>
              <a:custGeom>
                <a:avLst/>
                <a:gdLst>
                  <a:gd name="T0" fmla="*/ 6 w 1170"/>
                  <a:gd name="T1" fmla="*/ 1488 h 1500"/>
                  <a:gd name="T2" fmla="*/ 1159 w 1170"/>
                  <a:gd name="T3" fmla="*/ 1488 h 1500"/>
                  <a:gd name="T4" fmla="*/ 1159 w 1170"/>
                  <a:gd name="T5" fmla="*/ 11 h 1500"/>
                  <a:gd name="T6" fmla="*/ 6 w 1170"/>
                  <a:gd name="T7" fmla="*/ 11 h 1500"/>
                  <a:gd name="T8" fmla="*/ 6 w 1170"/>
                  <a:gd name="T9" fmla="*/ 0 h 1500"/>
                  <a:gd name="T10" fmla="*/ 1170 w 1170"/>
                  <a:gd name="T11" fmla="*/ 0 h 1500"/>
                  <a:gd name="T12" fmla="*/ 1170 w 1170"/>
                  <a:gd name="T13" fmla="*/ 1500 h 1500"/>
                  <a:gd name="T14" fmla="*/ 0 w 1170"/>
                  <a:gd name="T15" fmla="*/ 1500 h 1500"/>
                  <a:gd name="T16" fmla="*/ 0 w 1170"/>
                  <a:gd name="T17" fmla="*/ 1494 h 1500"/>
                  <a:gd name="T18" fmla="*/ 6 w 117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0"/>
                  <a:gd name="T31" fmla="*/ 0 h 1500"/>
                  <a:gd name="T32" fmla="*/ 1170 w 117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0" h="1500">
                    <a:moveTo>
                      <a:pt x="6" y="1488"/>
                    </a:moveTo>
                    <a:lnTo>
                      <a:pt x="1159" y="1488"/>
                    </a:lnTo>
                    <a:lnTo>
                      <a:pt x="1159" y="11"/>
                    </a:lnTo>
                    <a:lnTo>
                      <a:pt x="6" y="11"/>
                    </a:lnTo>
                    <a:lnTo>
                      <a:pt x="6" y="0"/>
                    </a:lnTo>
                    <a:lnTo>
                      <a:pt x="1170" y="0"/>
                    </a:lnTo>
                    <a:lnTo>
                      <a:pt x="1170" y="1500"/>
                    </a:lnTo>
                    <a:lnTo>
                      <a:pt x="0" y="1500"/>
                    </a:lnTo>
                    <a:lnTo>
                      <a:pt x="0" y="1494"/>
                    </a:lnTo>
                    <a:lnTo>
                      <a:pt x="6"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7" name="Freeform 107">
                <a:extLst>
                  <a:ext uri="{FF2B5EF4-FFF2-40B4-BE49-F238E27FC236}">
                    <a16:creationId xmlns:a16="http://schemas.microsoft.com/office/drawing/2014/main" id="{8E1E190D-E66F-49DC-9B24-D8CCD91294EF}"/>
                  </a:ext>
                </a:extLst>
              </p:cNvPr>
              <p:cNvSpPr>
                <a:spLocks/>
              </p:cNvSpPr>
              <p:nvPr/>
            </p:nvSpPr>
            <p:spPr bwMode="auto">
              <a:xfrm>
                <a:off x="4227"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8" name="Freeform 108">
                <a:extLst>
                  <a:ext uri="{FF2B5EF4-FFF2-40B4-BE49-F238E27FC236}">
                    <a16:creationId xmlns:a16="http://schemas.microsoft.com/office/drawing/2014/main" id="{2195D7BC-1303-42BE-A75D-C788981D87A1}"/>
                  </a:ext>
                </a:extLst>
              </p:cNvPr>
              <p:cNvSpPr>
                <a:spLocks/>
              </p:cNvSpPr>
              <p:nvPr/>
            </p:nvSpPr>
            <p:spPr bwMode="auto">
              <a:xfrm>
                <a:off x="4233" y="1973"/>
                <a:ext cx="422" cy="924"/>
              </a:xfrm>
              <a:custGeom>
                <a:avLst/>
                <a:gdLst>
                  <a:gd name="T0" fmla="*/ 0 w 422"/>
                  <a:gd name="T1" fmla="*/ 0 h 924"/>
                  <a:gd name="T2" fmla="*/ 211 w 422"/>
                  <a:gd name="T3" fmla="*/ 0 h 924"/>
                  <a:gd name="T4" fmla="*/ 211 w 422"/>
                  <a:gd name="T5" fmla="*/ 91 h 924"/>
                  <a:gd name="T6" fmla="*/ 320 w 422"/>
                  <a:gd name="T7" fmla="*/ 91 h 924"/>
                  <a:gd name="T8" fmla="*/ 320 w 422"/>
                  <a:gd name="T9" fmla="*/ 188 h 924"/>
                  <a:gd name="T10" fmla="*/ 422 w 422"/>
                  <a:gd name="T11" fmla="*/ 188 h 924"/>
                  <a:gd name="T12" fmla="*/ 422 w 422"/>
                  <a:gd name="T13" fmla="*/ 371 h 924"/>
                  <a:gd name="T14" fmla="*/ 320 w 422"/>
                  <a:gd name="T15" fmla="*/ 371 h 924"/>
                  <a:gd name="T16" fmla="*/ 320 w 422"/>
                  <a:gd name="T17" fmla="*/ 650 h 924"/>
                  <a:gd name="T18" fmla="*/ 211 w 422"/>
                  <a:gd name="T19" fmla="*/ 650 h 924"/>
                  <a:gd name="T20" fmla="*/ 211 w 422"/>
                  <a:gd name="T21" fmla="*/ 741 h 924"/>
                  <a:gd name="T22" fmla="*/ 109 w 422"/>
                  <a:gd name="T23" fmla="*/ 741 h 924"/>
                  <a:gd name="T24" fmla="*/ 109 w 422"/>
                  <a:gd name="T25" fmla="*/ 924 h 924"/>
                  <a:gd name="T26" fmla="*/ 0 w 422"/>
                  <a:gd name="T27" fmla="*/ 924 h 924"/>
                  <a:gd name="T28" fmla="*/ 0 w 422"/>
                  <a:gd name="T29" fmla="*/ 0 h 9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2"/>
                  <a:gd name="T46" fmla="*/ 0 h 924"/>
                  <a:gd name="T47" fmla="*/ 422 w 422"/>
                  <a:gd name="T48" fmla="*/ 924 h 9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2" h="924">
                    <a:moveTo>
                      <a:pt x="0" y="0"/>
                    </a:moveTo>
                    <a:lnTo>
                      <a:pt x="211" y="0"/>
                    </a:lnTo>
                    <a:lnTo>
                      <a:pt x="211" y="91"/>
                    </a:lnTo>
                    <a:lnTo>
                      <a:pt x="320" y="91"/>
                    </a:lnTo>
                    <a:lnTo>
                      <a:pt x="320" y="188"/>
                    </a:lnTo>
                    <a:lnTo>
                      <a:pt x="422" y="188"/>
                    </a:lnTo>
                    <a:lnTo>
                      <a:pt x="422" y="371"/>
                    </a:lnTo>
                    <a:lnTo>
                      <a:pt x="320" y="371"/>
                    </a:lnTo>
                    <a:lnTo>
                      <a:pt x="320" y="650"/>
                    </a:lnTo>
                    <a:lnTo>
                      <a:pt x="211" y="650"/>
                    </a:lnTo>
                    <a:lnTo>
                      <a:pt x="211" y="741"/>
                    </a:lnTo>
                    <a:lnTo>
                      <a:pt x="109" y="741"/>
                    </a:lnTo>
                    <a:lnTo>
                      <a:pt x="109" y="924"/>
                    </a:lnTo>
                    <a:lnTo>
                      <a:pt x="0" y="924"/>
                    </a:lnTo>
                    <a:lnTo>
                      <a:pt x="0" y="0"/>
                    </a:lnTo>
                    <a:close/>
                  </a:path>
                </a:pathLst>
              </a:custGeom>
              <a:solidFill>
                <a:srgbClr val="0000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9" name="Freeform 109">
                <a:extLst>
                  <a:ext uri="{FF2B5EF4-FFF2-40B4-BE49-F238E27FC236}">
                    <a16:creationId xmlns:a16="http://schemas.microsoft.com/office/drawing/2014/main" id="{9F05B256-6482-4305-BC20-015EF6BBD4DB}"/>
                  </a:ext>
                </a:extLst>
              </p:cNvPr>
              <p:cNvSpPr>
                <a:spLocks/>
              </p:cNvSpPr>
              <p:nvPr/>
            </p:nvSpPr>
            <p:spPr bwMode="auto">
              <a:xfrm>
                <a:off x="4444" y="1408"/>
                <a:ext cx="736" cy="371"/>
              </a:xfrm>
              <a:custGeom>
                <a:avLst/>
                <a:gdLst>
                  <a:gd name="T0" fmla="*/ 109 w 736"/>
                  <a:gd name="T1" fmla="*/ 0 h 371"/>
                  <a:gd name="T2" fmla="*/ 109 w 736"/>
                  <a:gd name="T3" fmla="*/ 188 h 371"/>
                  <a:gd name="T4" fmla="*/ 0 w 736"/>
                  <a:gd name="T5" fmla="*/ 188 h 371"/>
                  <a:gd name="T6" fmla="*/ 0 w 736"/>
                  <a:gd name="T7" fmla="*/ 280 h 371"/>
                  <a:gd name="T8" fmla="*/ 211 w 736"/>
                  <a:gd name="T9" fmla="*/ 280 h 371"/>
                  <a:gd name="T10" fmla="*/ 211 w 736"/>
                  <a:gd name="T11" fmla="*/ 371 h 371"/>
                  <a:gd name="T12" fmla="*/ 423 w 736"/>
                  <a:gd name="T13" fmla="*/ 371 h 371"/>
                  <a:gd name="T14" fmla="*/ 423 w 736"/>
                  <a:gd name="T15" fmla="*/ 188 h 371"/>
                  <a:gd name="T16" fmla="*/ 525 w 736"/>
                  <a:gd name="T17" fmla="*/ 188 h 371"/>
                  <a:gd name="T18" fmla="*/ 525 w 736"/>
                  <a:gd name="T19" fmla="*/ 280 h 371"/>
                  <a:gd name="T20" fmla="*/ 736 w 736"/>
                  <a:gd name="T21" fmla="*/ 280 h 371"/>
                  <a:gd name="T22" fmla="*/ 736 w 736"/>
                  <a:gd name="T23" fmla="*/ 91 h 371"/>
                  <a:gd name="T24" fmla="*/ 634 w 736"/>
                  <a:gd name="T25" fmla="*/ 91 h 371"/>
                  <a:gd name="T26" fmla="*/ 634 w 736"/>
                  <a:gd name="T27" fmla="*/ 0 h 371"/>
                  <a:gd name="T28" fmla="*/ 109 w 736"/>
                  <a:gd name="T29" fmla="*/ 0 h 3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6"/>
                  <a:gd name="T46" fmla="*/ 0 h 371"/>
                  <a:gd name="T47" fmla="*/ 736 w 736"/>
                  <a:gd name="T48" fmla="*/ 371 h 37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6" h="371">
                    <a:moveTo>
                      <a:pt x="109" y="0"/>
                    </a:moveTo>
                    <a:lnTo>
                      <a:pt x="109" y="188"/>
                    </a:lnTo>
                    <a:lnTo>
                      <a:pt x="0" y="188"/>
                    </a:lnTo>
                    <a:lnTo>
                      <a:pt x="0" y="280"/>
                    </a:lnTo>
                    <a:lnTo>
                      <a:pt x="211" y="280"/>
                    </a:lnTo>
                    <a:lnTo>
                      <a:pt x="211" y="371"/>
                    </a:lnTo>
                    <a:lnTo>
                      <a:pt x="423" y="371"/>
                    </a:lnTo>
                    <a:lnTo>
                      <a:pt x="423" y="188"/>
                    </a:lnTo>
                    <a:lnTo>
                      <a:pt x="525" y="188"/>
                    </a:lnTo>
                    <a:lnTo>
                      <a:pt x="525" y="280"/>
                    </a:lnTo>
                    <a:lnTo>
                      <a:pt x="736" y="280"/>
                    </a:lnTo>
                    <a:lnTo>
                      <a:pt x="736" y="91"/>
                    </a:lnTo>
                    <a:lnTo>
                      <a:pt x="634" y="91"/>
                    </a:lnTo>
                    <a:lnTo>
                      <a:pt x="634" y="0"/>
                    </a:lnTo>
                    <a:lnTo>
                      <a:pt x="109"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0" name="Freeform 110">
                <a:extLst>
                  <a:ext uri="{FF2B5EF4-FFF2-40B4-BE49-F238E27FC236}">
                    <a16:creationId xmlns:a16="http://schemas.microsoft.com/office/drawing/2014/main" id="{E8CA0EA8-6BFC-415D-89CE-ACC6284E596D}"/>
                  </a:ext>
                </a:extLst>
              </p:cNvPr>
              <p:cNvSpPr>
                <a:spLocks/>
              </p:cNvSpPr>
              <p:nvPr/>
            </p:nvSpPr>
            <p:spPr bwMode="auto">
              <a:xfrm>
                <a:off x="4655" y="2155"/>
                <a:ext cx="737" cy="742"/>
              </a:xfrm>
              <a:custGeom>
                <a:avLst/>
                <a:gdLst>
                  <a:gd name="T0" fmla="*/ 737 w 737"/>
                  <a:gd name="T1" fmla="*/ 92 h 742"/>
                  <a:gd name="T2" fmla="*/ 628 w 737"/>
                  <a:gd name="T3" fmla="*/ 92 h 742"/>
                  <a:gd name="T4" fmla="*/ 628 w 737"/>
                  <a:gd name="T5" fmla="*/ 0 h 742"/>
                  <a:gd name="T6" fmla="*/ 423 w 737"/>
                  <a:gd name="T7" fmla="*/ 0 h 742"/>
                  <a:gd name="T8" fmla="*/ 423 w 737"/>
                  <a:gd name="T9" fmla="*/ 92 h 742"/>
                  <a:gd name="T10" fmla="*/ 314 w 737"/>
                  <a:gd name="T11" fmla="*/ 92 h 742"/>
                  <a:gd name="T12" fmla="*/ 314 w 737"/>
                  <a:gd name="T13" fmla="*/ 183 h 742"/>
                  <a:gd name="T14" fmla="*/ 212 w 737"/>
                  <a:gd name="T15" fmla="*/ 183 h 742"/>
                  <a:gd name="T16" fmla="*/ 212 w 737"/>
                  <a:gd name="T17" fmla="*/ 280 h 742"/>
                  <a:gd name="T18" fmla="*/ 423 w 737"/>
                  <a:gd name="T19" fmla="*/ 280 h 742"/>
                  <a:gd name="T20" fmla="*/ 423 w 737"/>
                  <a:gd name="T21" fmla="*/ 371 h 742"/>
                  <a:gd name="T22" fmla="*/ 314 w 737"/>
                  <a:gd name="T23" fmla="*/ 371 h 742"/>
                  <a:gd name="T24" fmla="*/ 314 w 737"/>
                  <a:gd name="T25" fmla="*/ 462 h 742"/>
                  <a:gd name="T26" fmla="*/ 212 w 737"/>
                  <a:gd name="T27" fmla="*/ 462 h 742"/>
                  <a:gd name="T28" fmla="*/ 212 w 737"/>
                  <a:gd name="T29" fmla="*/ 559 h 742"/>
                  <a:gd name="T30" fmla="*/ 0 w 737"/>
                  <a:gd name="T31" fmla="*/ 559 h 742"/>
                  <a:gd name="T32" fmla="*/ 0 w 737"/>
                  <a:gd name="T33" fmla="*/ 651 h 742"/>
                  <a:gd name="T34" fmla="*/ 314 w 737"/>
                  <a:gd name="T35" fmla="*/ 651 h 742"/>
                  <a:gd name="T36" fmla="*/ 314 w 737"/>
                  <a:gd name="T37" fmla="*/ 742 h 742"/>
                  <a:gd name="T38" fmla="*/ 525 w 737"/>
                  <a:gd name="T39" fmla="*/ 742 h 742"/>
                  <a:gd name="T40" fmla="*/ 525 w 737"/>
                  <a:gd name="T41" fmla="*/ 651 h 742"/>
                  <a:gd name="T42" fmla="*/ 628 w 737"/>
                  <a:gd name="T43" fmla="*/ 651 h 742"/>
                  <a:gd name="T44" fmla="*/ 628 w 737"/>
                  <a:gd name="T45" fmla="*/ 559 h 742"/>
                  <a:gd name="T46" fmla="*/ 525 w 737"/>
                  <a:gd name="T47" fmla="*/ 559 h 742"/>
                  <a:gd name="T48" fmla="*/ 525 w 737"/>
                  <a:gd name="T49" fmla="*/ 462 h 742"/>
                  <a:gd name="T50" fmla="*/ 737 w 737"/>
                  <a:gd name="T51" fmla="*/ 462 h 742"/>
                  <a:gd name="T52" fmla="*/ 737 w 737"/>
                  <a:gd name="T53" fmla="*/ 92 h 7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7"/>
                  <a:gd name="T82" fmla="*/ 0 h 742"/>
                  <a:gd name="T83" fmla="*/ 737 w 737"/>
                  <a:gd name="T84" fmla="*/ 742 h 7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7" h="742">
                    <a:moveTo>
                      <a:pt x="737" y="92"/>
                    </a:moveTo>
                    <a:lnTo>
                      <a:pt x="628" y="92"/>
                    </a:lnTo>
                    <a:lnTo>
                      <a:pt x="628" y="0"/>
                    </a:lnTo>
                    <a:lnTo>
                      <a:pt x="423" y="0"/>
                    </a:lnTo>
                    <a:lnTo>
                      <a:pt x="423" y="92"/>
                    </a:lnTo>
                    <a:lnTo>
                      <a:pt x="314" y="92"/>
                    </a:lnTo>
                    <a:lnTo>
                      <a:pt x="314" y="183"/>
                    </a:lnTo>
                    <a:lnTo>
                      <a:pt x="212" y="183"/>
                    </a:lnTo>
                    <a:lnTo>
                      <a:pt x="212" y="280"/>
                    </a:lnTo>
                    <a:lnTo>
                      <a:pt x="423" y="280"/>
                    </a:lnTo>
                    <a:lnTo>
                      <a:pt x="423" y="371"/>
                    </a:lnTo>
                    <a:lnTo>
                      <a:pt x="314" y="371"/>
                    </a:lnTo>
                    <a:lnTo>
                      <a:pt x="314" y="462"/>
                    </a:lnTo>
                    <a:lnTo>
                      <a:pt x="212" y="462"/>
                    </a:lnTo>
                    <a:lnTo>
                      <a:pt x="212" y="559"/>
                    </a:lnTo>
                    <a:lnTo>
                      <a:pt x="0" y="559"/>
                    </a:lnTo>
                    <a:lnTo>
                      <a:pt x="0" y="651"/>
                    </a:lnTo>
                    <a:lnTo>
                      <a:pt x="314" y="651"/>
                    </a:lnTo>
                    <a:lnTo>
                      <a:pt x="314" y="742"/>
                    </a:lnTo>
                    <a:lnTo>
                      <a:pt x="525" y="742"/>
                    </a:lnTo>
                    <a:lnTo>
                      <a:pt x="525" y="651"/>
                    </a:lnTo>
                    <a:lnTo>
                      <a:pt x="628" y="651"/>
                    </a:lnTo>
                    <a:lnTo>
                      <a:pt x="628" y="559"/>
                    </a:lnTo>
                    <a:lnTo>
                      <a:pt x="525" y="559"/>
                    </a:lnTo>
                    <a:lnTo>
                      <a:pt x="525" y="462"/>
                    </a:lnTo>
                    <a:lnTo>
                      <a:pt x="737" y="462"/>
                    </a:lnTo>
                    <a:lnTo>
                      <a:pt x="737" y="92"/>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1" name="Freeform 111">
                <a:extLst>
                  <a:ext uri="{FF2B5EF4-FFF2-40B4-BE49-F238E27FC236}">
                    <a16:creationId xmlns:a16="http://schemas.microsoft.com/office/drawing/2014/main" id="{D7EFADB0-1B6C-47C4-9157-15E1B94343B6}"/>
                  </a:ext>
                </a:extLst>
              </p:cNvPr>
              <p:cNvSpPr>
                <a:spLocks/>
              </p:cNvSpPr>
              <p:nvPr/>
            </p:nvSpPr>
            <p:spPr bwMode="auto">
              <a:xfrm>
                <a:off x="4227" y="1403"/>
                <a:ext cx="1170" cy="1500"/>
              </a:xfrm>
              <a:custGeom>
                <a:avLst/>
                <a:gdLst>
                  <a:gd name="T0" fmla="*/ 6 w 1170"/>
                  <a:gd name="T1" fmla="*/ 1488 h 1500"/>
                  <a:gd name="T2" fmla="*/ 1159 w 1170"/>
                  <a:gd name="T3" fmla="*/ 1488 h 1500"/>
                  <a:gd name="T4" fmla="*/ 1159 w 1170"/>
                  <a:gd name="T5" fmla="*/ 11 h 1500"/>
                  <a:gd name="T6" fmla="*/ 6 w 1170"/>
                  <a:gd name="T7" fmla="*/ 11 h 1500"/>
                  <a:gd name="T8" fmla="*/ 6 w 1170"/>
                  <a:gd name="T9" fmla="*/ 0 h 1500"/>
                  <a:gd name="T10" fmla="*/ 1170 w 1170"/>
                  <a:gd name="T11" fmla="*/ 0 h 1500"/>
                  <a:gd name="T12" fmla="*/ 1170 w 1170"/>
                  <a:gd name="T13" fmla="*/ 1500 h 1500"/>
                  <a:gd name="T14" fmla="*/ 0 w 1170"/>
                  <a:gd name="T15" fmla="*/ 1500 h 1500"/>
                  <a:gd name="T16" fmla="*/ 0 w 1170"/>
                  <a:gd name="T17" fmla="*/ 1494 h 1500"/>
                  <a:gd name="T18" fmla="*/ 6 w 117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0"/>
                  <a:gd name="T31" fmla="*/ 0 h 1500"/>
                  <a:gd name="T32" fmla="*/ 1170 w 117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0" h="1500">
                    <a:moveTo>
                      <a:pt x="6" y="1488"/>
                    </a:moveTo>
                    <a:lnTo>
                      <a:pt x="1159" y="1488"/>
                    </a:lnTo>
                    <a:lnTo>
                      <a:pt x="1159" y="11"/>
                    </a:lnTo>
                    <a:lnTo>
                      <a:pt x="6" y="11"/>
                    </a:lnTo>
                    <a:lnTo>
                      <a:pt x="6" y="0"/>
                    </a:lnTo>
                    <a:lnTo>
                      <a:pt x="1170" y="0"/>
                    </a:lnTo>
                    <a:lnTo>
                      <a:pt x="1170" y="1500"/>
                    </a:lnTo>
                    <a:lnTo>
                      <a:pt x="0" y="1500"/>
                    </a:lnTo>
                    <a:lnTo>
                      <a:pt x="0" y="1494"/>
                    </a:lnTo>
                    <a:lnTo>
                      <a:pt x="6"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2" name="Freeform 112">
                <a:extLst>
                  <a:ext uri="{FF2B5EF4-FFF2-40B4-BE49-F238E27FC236}">
                    <a16:creationId xmlns:a16="http://schemas.microsoft.com/office/drawing/2014/main" id="{A46F1C39-9649-40FE-8277-685833E77E4E}"/>
                  </a:ext>
                </a:extLst>
              </p:cNvPr>
              <p:cNvSpPr>
                <a:spLocks/>
              </p:cNvSpPr>
              <p:nvPr/>
            </p:nvSpPr>
            <p:spPr bwMode="auto">
              <a:xfrm>
                <a:off x="4227"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3" name="Freeform 113">
                <a:extLst>
                  <a:ext uri="{FF2B5EF4-FFF2-40B4-BE49-F238E27FC236}">
                    <a16:creationId xmlns:a16="http://schemas.microsoft.com/office/drawing/2014/main" id="{C309CE5E-6B33-4518-8D8D-152063F63AD4}"/>
                  </a:ext>
                </a:extLst>
              </p:cNvPr>
              <p:cNvSpPr>
                <a:spLocks/>
              </p:cNvSpPr>
              <p:nvPr/>
            </p:nvSpPr>
            <p:spPr bwMode="auto">
              <a:xfrm>
                <a:off x="4964" y="1403"/>
                <a:ext cx="114" cy="1500"/>
              </a:xfrm>
              <a:custGeom>
                <a:avLst/>
                <a:gdLst>
                  <a:gd name="T0" fmla="*/ 5 w 114"/>
                  <a:gd name="T1" fmla="*/ 1488 h 1500"/>
                  <a:gd name="T2" fmla="*/ 102 w 114"/>
                  <a:gd name="T3" fmla="*/ 1488 h 1500"/>
                  <a:gd name="T4" fmla="*/ 102 w 114"/>
                  <a:gd name="T5" fmla="*/ 11 h 1500"/>
                  <a:gd name="T6" fmla="*/ 5 w 114"/>
                  <a:gd name="T7" fmla="*/ 11 h 1500"/>
                  <a:gd name="T8" fmla="*/ 5 w 114"/>
                  <a:gd name="T9" fmla="*/ 0 h 1500"/>
                  <a:gd name="T10" fmla="*/ 114 w 114"/>
                  <a:gd name="T11" fmla="*/ 0 h 1500"/>
                  <a:gd name="T12" fmla="*/ 114 w 114"/>
                  <a:gd name="T13" fmla="*/ 1500 h 1500"/>
                  <a:gd name="T14" fmla="*/ 0 w 114"/>
                  <a:gd name="T15" fmla="*/ 1500 h 1500"/>
                  <a:gd name="T16" fmla="*/ 0 w 114"/>
                  <a:gd name="T17" fmla="*/ 1494 h 1500"/>
                  <a:gd name="T18" fmla="*/ 5 w 114"/>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500"/>
                  <a:gd name="T32" fmla="*/ 114 w 114"/>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500">
                    <a:moveTo>
                      <a:pt x="5" y="1488"/>
                    </a:moveTo>
                    <a:lnTo>
                      <a:pt x="102" y="1488"/>
                    </a:lnTo>
                    <a:lnTo>
                      <a:pt x="102" y="11"/>
                    </a:lnTo>
                    <a:lnTo>
                      <a:pt x="5" y="11"/>
                    </a:lnTo>
                    <a:lnTo>
                      <a:pt x="5" y="0"/>
                    </a:lnTo>
                    <a:lnTo>
                      <a:pt x="114" y="0"/>
                    </a:lnTo>
                    <a:lnTo>
                      <a:pt x="114" y="1500"/>
                    </a:lnTo>
                    <a:lnTo>
                      <a:pt x="0" y="1500"/>
                    </a:lnTo>
                    <a:lnTo>
                      <a:pt x="0" y="1494"/>
                    </a:lnTo>
                    <a:lnTo>
                      <a:pt x="5"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4" name="Freeform 114">
                <a:extLst>
                  <a:ext uri="{FF2B5EF4-FFF2-40B4-BE49-F238E27FC236}">
                    <a16:creationId xmlns:a16="http://schemas.microsoft.com/office/drawing/2014/main" id="{AC8D602B-E670-4C81-9DFD-D02407AFD1C2}"/>
                  </a:ext>
                </a:extLst>
              </p:cNvPr>
              <p:cNvSpPr>
                <a:spLocks/>
              </p:cNvSpPr>
              <p:nvPr/>
            </p:nvSpPr>
            <p:spPr bwMode="auto">
              <a:xfrm>
                <a:off x="4964" y="1403"/>
                <a:ext cx="11" cy="1494"/>
              </a:xfrm>
              <a:custGeom>
                <a:avLst/>
                <a:gdLst>
                  <a:gd name="T0" fmla="*/ 11 w 11"/>
                  <a:gd name="T1" fmla="*/ 5 h 1494"/>
                  <a:gd name="T2" fmla="*/ 11 w 11"/>
                  <a:gd name="T3" fmla="*/ 1494 h 1494"/>
                  <a:gd name="T4" fmla="*/ 0 w 11"/>
                  <a:gd name="T5" fmla="*/ 1494 h 1494"/>
                  <a:gd name="T6" fmla="*/ 0 w 11"/>
                  <a:gd name="T7" fmla="*/ 0 h 1494"/>
                  <a:gd name="T8" fmla="*/ 5 w 11"/>
                  <a:gd name="T9" fmla="*/ 0 h 1494"/>
                  <a:gd name="T10" fmla="*/ 11 w 11"/>
                  <a:gd name="T11" fmla="*/ 5 h 1494"/>
                  <a:gd name="T12" fmla="*/ 0 60000 65536"/>
                  <a:gd name="T13" fmla="*/ 0 60000 65536"/>
                  <a:gd name="T14" fmla="*/ 0 60000 65536"/>
                  <a:gd name="T15" fmla="*/ 0 60000 65536"/>
                  <a:gd name="T16" fmla="*/ 0 60000 65536"/>
                  <a:gd name="T17" fmla="*/ 0 60000 65536"/>
                  <a:gd name="T18" fmla="*/ 0 w 11"/>
                  <a:gd name="T19" fmla="*/ 0 h 1494"/>
                  <a:gd name="T20" fmla="*/ 11 w 11"/>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1" h="1494">
                    <a:moveTo>
                      <a:pt x="11" y="5"/>
                    </a:moveTo>
                    <a:lnTo>
                      <a:pt x="11" y="1494"/>
                    </a:lnTo>
                    <a:lnTo>
                      <a:pt x="0" y="1494"/>
                    </a:lnTo>
                    <a:lnTo>
                      <a:pt x="0" y="0"/>
                    </a:lnTo>
                    <a:lnTo>
                      <a:pt x="5" y="0"/>
                    </a:lnTo>
                    <a:lnTo>
                      <a:pt x="11"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5" name="Freeform 115">
                <a:extLst>
                  <a:ext uri="{FF2B5EF4-FFF2-40B4-BE49-F238E27FC236}">
                    <a16:creationId xmlns:a16="http://schemas.microsoft.com/office/drawing/2014/main" id="{F5E6E3DF-45DD-4D7E-A0F6-B58D0A53772B}"/>
                  </a:ext>
                </a:extLst>
              </p:cNvPr>
              <p:cNvSpPr>
                <a:spLocks/>
              </p:cNvSpPr>
              <p:nvPr/>
            </p:nvSpPr>
            <p:spPr bwMode="auto">
              <a:xfrm>
                <a:off x="4233" y="1408"/>
                <a:ext cx="1159" cy="97"/>
              </a:xfrm>
              <a:custGeom>
                <a:avLst/>
                <a:gdLst>
                  <a:gd name="T0" fmla="*/ 1159 w 1159"/>
                  <a:gd name="T1" fmla="*/ 0 h 97"/>
                  <a:gd name="T2" fmla="*/ 1159 w 1159"/>
                  <a:gd name="T3" fmla="*/ 91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1"/>
                    </a:lnTo>
                    <a:lnTo>
                      <a:pt x="0" y="97"/>
                    </a:lnTo>
                    <a:lnTo>
                      <a:pt x="0" y="0"/>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36" name="Freeform 116">
                <a:extLst>
                  <a:ext uri="{FF2B5EF4-FFF2-40B4-BE49-F238E27FC236}">
                    <a16:creationId xmlns:a16="http://schemas.microsoft.com/office/drawing/2014/main" id="{D11598AD-4ABC-4643-B16A-4D1AD3A876BA}"/>
                  </a:ext>
                </a:extLst>
              </p:cNvPr>
              <p:cNvSpPr>
                <a:spLocks/>
              </p:cNvSpPr>
              <p:nvPr/>
            </p:nvSpPr>
            <p:spPr bwMode="auto">
              <a:xfrm>
                <a:off x="4233" y="1499"/>
                <a:ext cx="1159" cy="97"/>
              </a:xfrm>
              <a:custGeom>
                <a:avLst/>
                <a:gdLst>
                  <a:gd name="T0" fmla="*/ 1159 w 1159"/>
                  <a:gd name="T1" fmla="*/ 0 h 97"/>
                  <a:gd name="T2" fmla="*/ 1159 w 1159"/>
                  <a:gd name="T3" fmla="*/ 97 h 97"/>
                  <a:gd name="T4" fmla="*/ 0 w 1159"/>
                  <a:gd name="T5" fmla="*/ 97 h 97"/>
                  <a:gd name="T6" fmla="*/ 0 w 1159"/>
                  <a:gd name="T7" fmla="*/ 6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7"/>
                    </a:lnTo>
                    <a:lnTo>
                      <a:pt x="0" y="97"/>
                    </a:lnTo>
                    <a:lnTo>
                      <a:pt x="0" y="6"/>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37" name="Freeform 117">
                <a:extLst>
                  <a:ext uri="{FF2B5EF4-FFF2-40B4-BE49-F238E27FC236}">
                    <a16:creationId xmlns:a16="http://schemas.microsoft.com/office/drawing/2014/main" id="{1AF4AE83-F572-45B0-85BE-E32AB6815152}"/>
                  </a:ext>
                </a:extLst>
              </p:cNvPr>
              <p:cNvSpPr>
                <a:spLocks/>
              </p:cNvSpPr>
              <p:nvPr/>
            </p:nvSpPr>
            <p:spPr bwMode="auto">
              <a:xfrm>
                <a:off x="4233" y="1596"/>
                <a:ext cx="1159" cy="97"/>
              </a:xfrm>
              <a:custGeom>
                <a:avLst/>
                <a:gdLst>
                  <a:gd name="T0" fmla="*/ 1159 w 1159"/>
                  <a:gd name="T1" fmla="*/ 0 h 97"/>
                  <a:gd name="T2" fmla="*/ 1159 w 1159"/>
                  <a:gd name="T3" fmla="*/ 92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2"/>
                    </a:lnTo>
                    <a:lnTo>
                      <a:pt x="0" y="97"/>
                    </a:lnTo>
                    <a:lnTo>
                      <a:pt x="0" y="0"/>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38" name="Freeform 118">
                <a:extLst>
                  <a:ext uri="{FF2B5EF4-FFF2-40B4-BE49-F238E27FC236}">
                    <a16:creationId xmlns:a16="http://schemas.microsoft.com/office/drawing/2014/main" id="{0CFCA571-7E10-4063-8D6F-549E0EC8E67E}"/>
                  </a:ext>
                </a:extLst>
              </p:cNvPr>
              <p:cNvSpPr>
                <a:spLocks/>
              </p:cNvSpPr>
              <p:nvPr/>
            </p:nvSpPr>
            <p:spPr bwMode="auto">
              <a:xfrm>
                <a:off x="4233" y="1790"/>
                <a:ext cx="1159" cy="97"/>
              </a:xfrm>
              <a:custGeom>
                <a:avLst/>
                <a:gdLst>
                  <a:gd name="T0" fmla="*/ 1159 w 1159"/>
                  <a:gd name="T1" fmla="*/ 0 h 97"/>
                  <a:gd name="T2" fmla="*/ 1159 w 1159"/>
                  <a:gd name="T3" fmla="*/ 92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2"/>
                    </a:lnTo>
                    <a:lnTo>
                      <a:pt x="0" y="97"/>
                    </a:lnTo>
                    <a:lnTo>
                      <a:pt x="0" y="0"/>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39" name="Freeform 119">
                <a:extLst>
                  <a:ext uri="{FF2B5EF4-FFF2-40B4-BE49-F238E27FC236}">
                    <a16:creationId xmlns:a16="http://schemas.microsoft.com/office/drawing/2014/main" id="{2902736C-39F6-4646-BB4F-AC75C446C93E}"/>
                  </a:ext>
                </a:extLst>
              </p:cNvPr>
              <p:cNvSpPr>
                <a:spLocks/>
              </p:cNvSpPr>
              <p:nvPr/>
            </p:nvSpPr>
            <p:spPr bwMode="auto">
              <a:xfrm>
                <a:off x="4233" y="1882"/>
                <a:ext cx="1159" cy="97"/>
              </a:xfrm>
              <a:custGeom>
                <a:avLst/>
                <a:gdLst>
                  <a:gd name="T0" fmla="*/ 1159 w 1159"/>
                  <a:gd name="T1" fmla="*/ 0 h 97"/>
                  <a:gd name="T2" fmla="*/ 1159 w 1159"/>
                  <a:gd name="T3" fmla="*/ 97 h 97"/>
                  <a:gd name="T4" fmla="*/ 0 w 1159"/>
                  <a:gd name="T5" fmla="*/ 97 h 97"/>
                  <a:gd name="T6" fmla="*/ 0 w 1159"/>
                  <a:gd name="T7" fmla="*/ 5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7"/>
                    </a:lnTo>
                    <a:lnTo>
                      <a:pt x="0" y="97"/>
                    </a:lnTo>
                    <a:lnTo>
                      <a:pt x="0" y="5"/>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40" name="Freeform 120">
                <a:extLst>
                  <a:ext uri="{FF2B5EF4-FFF2-40B4-BE49-F238E27FC236}">
                    <a16:creationId xmlns:a16="http://schemas.microsoft.com/office/drawing/2014/main" id="{21962AD5-A0E4-4046-9E17-D794121758BD}"/>
                  </a:ext>
                </a:extLst>
              </p:cNvPr>
              <p:cNvSpPr>
                <a:spLocks/>
              </p:cNvSpPr>
              <p:nvPr/>
            </p:nvSpPr>
            <p:spPr bwMode="auto">
              <a:xfrm>
                <a:off x="4233" y="1979"/>
                <a:ext cx="1159" cy="97"/>
              </a:xfrm>
              <a:custGeom>
                <a:avLst/>
                <a:gdLst>
                  <a:gd name="T0" fmla="*/ 1159 w 1159"/>
                  <a:gd name="T1" fmla="*/ 0 h 97"/>
                  <a:gd name="T2" fmla="*/ 1159 w 1159"/>
                  <a:gd name="T3" fmla="*/ 91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1"/>
                    </a:lnTo>
                    <a:lnTo>
                      <a:pt x="0" y="97"/>
                    </a:lnTo>
                    <a:lnTo>
                      <a:pt x="0" y="0"/>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41" name="Freeform 121">
                <a:extLst>
                  <a:ext uri="{FF2B5EF4-FFF2-40B4-BE49-F238E27FC236}">
                    <a16:creationId xmlns:a16="http://schemas.microsoft.com/office/drawing/2014/main" id="{FB15588D-9092-4378-A2E4-3F50487FAE7A}"/>
                  </a:ext>
                </a:extLst>
              </p:cNvPr>
              <p:cNvSpPr>
                <a:spLocks/>
              </p:cNvSpPr>
              <p:nvPr/>
            </p:nvSpPr>
            <p:spPr bwMode="auto">
              <a:xfrm>
                <a:off x="5277" y="1408"/>
                <a:ext cx="115" cy="1495"/>
              </a:xfrm>
              <a:custGeom>
                <a:avLst/>
                <a:gdLst>
                  <a:gd name="T0" fmla="*/ 6 w 115"/>
                  <a:gd name="T1" fmla="*/ 1483 h 1495"/>
                  <a:gd name="T2" fmla="*/ 103 w 115"/>
                  <a:gd name="T3" fmla="*/ 1483 h 1495"/>
                  <a:gd name="T4" fmla="*/ 103 w 115"/>
                  <a:gd name="T5" fmla="*/ 12 h 1495"/>
                  <a:gd name="T6" fmla="*/ 6 w 115"/>
                  <a:gd name="T7" fmla="*/ 12 h 1495"/>
                  <a:gd name="T8" fmla="*/ 6 w 115"/>
                  <a:gd name="T9" fmla="*/ 0 h 1495"/>
                  <a:gd name="T10" fmla="*/ 115 w 115"/>
                  <a:gd name="T11" fmla="*/ 0 h 1495"/>
                  <a:gd name="T12" fmla="*/ 115 w 115"/>
                  <a:gd name="T13" fmla="*/ 1495 h 1495"/>
                  <a:gd name="T14" fmla="*/ 0 w 115"/>
                  <a:gd name="T15" fmla="*/ 1495 h 1495"/>
                  <a:gd name="T16" fmla="*/ 0 w 115"/>
                  <a:gd name="T17" fmla="*/ 1489 h 1495"/>
                  <a:gd name="T18" fmla="*/ 6 w 115"/>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1495"/>
                  <a:gd name="T32" fmla="*/ 115 w 115"/>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1495">
                    <a:moveTo>
                      <a:pt x="6" y="1483"/>
                    </a:moveTo>
                    <a:lnTo>
                      <a:pt x="103" y="1483"/>
                    </a:lnTo>
                    <a:lnTo>
                      <a:pt x="103" y="12"/>
                    </a:lnTo>
                    <a:lnTo>
                      <a:pt x="6" y="12"/>
                    </a:lnTo>
                    <a:lnTo>
                      <a:pt x="6" y="0"/>
                    </a:lnTo>
                    <a:lnTo>
                      <a:pt x="115" y="0"/>
                    </a:lnTo>
                    <a:lnTo>
                      <a:pt x="115" y="1495"/>
                    </a:lnTo>
                    <a:lnTo>
                      <a:pt x="0" y="1495"/>
                    </a:lnTo>
                    <a:lnTo>
                      <a:pt x="0" y="1489"/>
                    </a:lnTo>
                    <a:lnTo>
                      <a:pt x="6"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2" name="Freeform 122">
                <a:extLst>
                  <a:ext uri="{FF2B5EF4-FFF2-40B4-BE49-F238E27FC236}">
                    <a16:creationId xmlns:a16="http://schemas.microsoft.com/office/drawing/2014/main" id="{2CAEFDA4-D6CE-4C50-9DA7-8C40E1F47289}"/>
                  </a:ext>
                </a:extLst>
              </p:cNvPr>
              <p:cNvSpPr>
                <a:spLocks/>
              </p:cNvSpPr>
              <p:nvPr/>
            </p:nvSpPr>
            <p:spPr bwMode="auto">
              <a:xfrm>
                <a:off x="5277"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3" name="Freeform 123">
                <a:extLst>
                  <a:ext uri="{FF2B5EF4-FFF2-40B4-BE49-F238E27FC236}">
                    <a16:creationId xmlns:a16="http://schemas.microsoft.com/office/drawing/2014/main" id="{A8F6748E-B8B7-43DF-B5C1-450EC7FDD0FD}"/>
                  </a:ext>
                </a:extLst>
              </p:cNvPr>
              <p:cNvSpPr>
                <a:spLocks/>
              </p:cNvSpPr>
              <p:nvPr/>
            </p:nvSpPr>
            <p:spPr bwMode="auto">
              <a:xfrm>
                <a:off x="5066"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4" name="Freeform 124">
                <a:extLst>
                  <a:ext uri="{FF2B5EF4-FFF2-40B4-BE49-F238E27FC236}">
                    <a16:creationId xmlns:a16="http://schemas.microsoft.com/office/drawing/2014/main" id="{E38D62F7-3C3E-45FB-9526-7548E05CD6D1}"/>
                  </a:ext>
                </a:extLst>
              </p:cNvPr>
              <p:cNvSpPr>
                <a:spLocks/>
              </p:cNvSpPr>
              <p:nvPr/>
            </p:nvSpPr>
            <p:spPr bwMode="auto">
              <a:xfrm>
                <a:off x="5066"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5" name="Freeform 125">
                <a:extLst>
                  <a:ext uri="{FF2B5EF4-FFF2-40B4-BE49-F238E27FC236}">
                    <a16:creationId xmlns:a16="http://schemas.microsoft.com/office/drawing/2014/main" id="{6795A8C1-CEA2-4115-9003-B34C9D2DEAD2}"/>
                  </a:ext>
                </a:extLst>
              </p:cNvPr>
              <p:cNvSpPr>
                <a:spLocks/>
              </p:cNvSpPr>
              <p:nvPr/>
            </p:nvSpPr>
            <p:spPr bwMode="auto">
              <a:xfrm>
                <a:off x="5175"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6" name="Freeform 126">
                <a:extLst>
                  <a:ext uri="{FF2B5EF4-FFF2-40B4-BE49-F238E27FC236}">
                    <a16:creationId xmlns:a16="http://schemas.microsoft.com/office/drawing/2014/main" id="{6E1D0B5D-6ED6-4D1F-867B-E87B60DECB51}"/>
                  </a:ext>
                </a:extLst>
              </p:cNvPr>
              <p:cNvSpPr>
                <a:spLocks/>
              </p:cNvSpPr>
              <p:nvPr/>
            </p:nvSpPr>
            <p:spPr bwMode="auto">
              <a:xfrm>
                <a:off x="5175"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7" name="Freeform 127">
                <a:extLst>
                  <a:ext uri="{FF2B5EF4-FFF2-40B4-BE49-F238E27FC236}">
                    <a16:creationId xmlns:a16="http://schemas.microsoft.com/office/drawing/2014/main" id="{8C084435-2321-4CBB-ADDD-6DD9727CFEBD}"/>
                  </a:ext>
                </a:extLst>
              </p:cNvPr>
              <p:cNvSpPr>
                <a:spLocks/>
              </p:cNvSpPr>
              <p:nvPr/>
            </p:nvSpPr>
            <p:spPr bwMode="auto">
              <a:xfrm>
                <a:off x="4964"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8" name="Freeform 128">
                <a:extLst>
                  <a:ext uri="{FF2B5EF4-FFF2-40B4-BE49-F238E27FC236}">
                    <a16:creationId xmlns:a16="http://schemas.microsoft.com/office/drawing/2014/main" id="{10029929-7090-4598-A51D-A36B9AFF97D6}"/>
                  </a:ext>
                </a:extLst>
              </p:cNvPr>
              <p:cNvSpPr>
                <a:spLocks/>
              </p:cNvSpPr>
              <p:nvPr/>
            </p:nvSpPr>
            <p:spPr bwMode="auto">
              <a:xfrm>
                <a:off x="4964"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9" name="Freeform 129">
                <a:extLst>
                  <a:ext uri="{FF2B5EF4-FFF2-40B4-BE49-F238E27FC236}">
                    <a16:creationId xmlns:a16="http://schemas.microsoft.com/office/drawing/2014/main" id="{54A2AE5C-6150-4493-AE0C-71D226B3654F}"/>
                  </a:ext>
                </a:extLst>
              </p:cNvPr>
              <p:cNvSpPr>
                <a:spLocks/>
              </p:cNvSpPr>
              <p:nvPr/>
            </p:nvSpPr>
            <p:spPr bwMode="auto">
              <a:xfrm>
                <a:off x="4855" y="1403"/>
                <a:ext cx="120" cy="1500"/>
              </a:xfrm>
              <a:custGeom>
                <a:avLst/>
                <a:gdLst>
                  <a:gd name="T0" fmla="*/ 6 w 120"/>
                  <a:gd name="T1" fmla="*/ 1488 h 1500"/>
                  <a:gd name="T2" fmla="*/ 109 w 120"/>
                  <a:gd name="T3" fmla="*/ 1488 h 1500"/>
                  <a:gd name="T4" fmla="*/ 109 w 120"/>
                  <a:gd name="T5" fmla="*/ 11 h 1500"/>
                  <a:gd name="T6" fmla="*/ 6 w 120"/>
                  <a:gd name="T7" fmla="*/ 11 h 1500"/>
                  <a:gd name="T8" fmla="*/ 6 w 120"/>
                  <a:gd name="T9" fmla="*/ 0 h 1500"/>
                  <a:gd name="T10" fmla="*/ 120 w 120"/>
                  <a:gd name="T11" fmla="*/ 0 h 1500"/>
                  <a:gd name="T12" fmla="*/ 120 w 120"/>
                  <a:gd name="T13" fmla="*/ 1500 h 1500"/>
                  <a:gd name="T14" fmla="*/ 0 w 120"/>
                  <a:gd name="T15" fmla="*/ 1500 h 1500"/>
                  <a:gd name="T16" fmla="*/ 0 w 120"/>
                  <a:gd name="T17" fmla="*/ 1494 h 1500"/>
                  <a:gd name="T18" fmla="*/ 6 w 12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500"/>
                  <a:gd name="T32" fmla="*/ 120 w 12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500">
                    <a:moveTo>
                      <a:pt x="6" y="1488"/>
                    </a:moveTo>
                    <a:lnTo>
                      <a:pt x="109" y="1488"/>
                    </a:lnTo>
                    <a:lnTo>
                      <a:pt x="109" y="11"/>
                    </a:lnTo>
                    <a:lnTo>
                      <a:pt x="6" y="11"/>
                    </a:lnTo>
                    <a:lnTo>
                      <a:pt x="6" y="0"/>
                    </a:lnTo>
                    <a:lnTo>
                      <a:pt x="120" y="0"/>
                    </a:lnTo>
                    <a:lnTo>
                      <a:pt x="120" y="1500"/>
                    </a:lnTo>
                    <a:lnTo>
                      <a:pt x="0" y="1500"/>
                    </a:lnTo>
                    <a:lnTo>
                      <a:pt x="0" y="1494"/>
                    </a:lnTo>
                    <a:lnTo>
                      <a:pt x="6"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0" name="Freeform 130">
                <a:extLst>
                  <a:ext uri="{FF2B5EF4-FFF2-40B4-BE49-F238E27FC236}">
                    <a16:creationId xmlns:a16="http://schemas.microsoft.com/office/drawing/2014/main" id="{A9EF3485-F256-4AF2-90D9-6849ACA66379}"/>
                  </a:ext>
                </a:extLst>
              </p:cNvPr>
              <p:cNvSpPr>
                <a:spLocks/>
              </p:cNvSpPr>
              <p:nvPr/>
            </p:nvSpPr>
            <p:spPr bwMode="auto">
              <a:xfrm>
                <a:off x="4855"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1" name="Freeform 131">
                <a:extLst>
                  <a:ext uri="{FF2B5EF4-FFF2-40B4-BE49-F238E27FC236}">
                    <a16:creationId xmlns:a16="http://schemas.microsoft.com/office/drawing/2014/main" id="{892358D8-4F2D-4987-822D-D5B844AD6A9F}"/>
                  </a:ext>
                </a:extLst>
              </p:cNvPr>
              <p:cNvSpPr>
                <a:spLocks/>
              </p:cNvSpPr>
              <p:nvPr/>
            </p:nvSpPr>
            <p:spPr bwMode="auto">
              <a:xfrm>
                <a:off x="4752" y="1403"/>
                <a:ext cx="115" cy="1500"/>
              </a:xfrm>
              <a:custGeom>
                <a:avLst/>
                <a:gdLst>
                  <a:gd name="T0" fmla="*/ 6 w 115"/>
                  <a:gd name="T1" fmla="*/ 1488 h 1500"/>
                  <a:gd name="T2" fmla="*/ 103 w 115"/>
                  <a:gd name="T3" fmla="*/ 1488 h 1500"/>
                  <a:gd name="T4" fmla="*/ 103 w 115"/>
                  <a:gd name="T5" fmla="*/ 11 h 1500"/>
                  <a:gd name="T6" fmla="*/ 6 w 115"/>
                  <a:gd name="T7" fmla="*/ 11 h 1500"/>
                  <a:gd name="T8" fmla="*/ 6 w 115"/>
                  <a:gd name="T9" fmla="*/ 0 h 1500"/>
                  <a:gd name="T10" fmla="*/ 115 w 115"/>
                  <a:gd name="T11" fmla="*/ 0 h 1500"/>
                  <a:gd name="T12" fmla="*/ 115 w 115"/>
                  <a:gd name="T13" fmla="*/ 1500 h 1500"/>
                  <a:gd name="T14" fmla="*/ 0 w 115"/>
                  <a:gd name="T15" fmla="*/ 1500 h 1500"/>
                  <a:gd name="T16" fmla="*/ 0 w 115"/>
                  <a:gd name="T17" fmla="*/ 1494 h 1500"/>
                  <a:gd name="T18" fmla="*/ 6 w 115"/>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1500"/>
                  <a:gd name="T32" fmla="*/ 115 w 115"/>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1500">
                    <a:moveTo>
                      <a:pt x="6" y="1488"/>
                    </a:moveTo>
                    <a:lnTo>
                      <a:pt x="103" y="1488"/>
                    </a:lnTo>
                    <a:lnTo>
                      <a:pt x="103" y="11"/>
                    </a:lnTo>
                    <a:lnTo>
                      <a:pt x="6" y="11"/>
                    </a:lnTo>
                    <a:lnTo>
                      <a:pt x="6" y="0"/>
                    </a:lnTo>
                    <a:lnTo>
                      <a:pt x="115" y="0"/>
                    </a:lnTo>
                    <a:lnTo>
                      <a:pt x="115" y="1500"/>
                    </a:lnTo>
                    <a:lnTo>
                      <a:pt x="0" y="1500"/>
                    </a:lnTo>
                    <a:lnTo>
                      <a:pt x="0" y="1494"/>
                    </a:lnTo>
                    <a:lnTo>
                      <a:pt x="6"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2" name="Freeform 132">
                <a:extLst>
                  <a:ext uri="{FF2B5EF4-FFF2-40B4-BE49-F238E27FC236}">
                    <a16:creationId xmlns:a16="http://schemas.microsoft.com/office/drawing/2014/main" id="{A9DFD898-D874-4786-91A4-32082E821831}"/>
                  </a:ext>
                </a:extLst>
              </p:cNvPr>
              <p:cNvSpPr>
                <a:spLocks/>
              </p:cNvSpPr>
              <p:nvPr/>
            </p:nvSpPr>
            <p:spPr bwMode="auto">
              <a:xfrm>
                <a:off x="4752"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3" name="Freeform 133">
                <a:extLst>
                  <a:ext uri="{FF2B5EF4-FFF2-40B4-BE49-F238E27FC236}">
                    <a16:creationId xmlns:a16="http://schemas.microsoft.com/office/drawing/2014/main" id="{CF79EFA6-0A5E-4A28-AC6D-A9CE7B87C6D2}"/>
                  </a:ext>
                </a:extLst>
              </p:cNvPr>
              <p:cNvSpPr>
                <a:spLocks/>
              </p:cNvSpPr>
              <p:nvPr/>
            </p:nvSpPr>
            <p:spPr bwMode="auto">
              <a:xfrm>
                <a:off x="4650" y="1403"/>
                <a:ext cx="114" cy="1500"/>
              </a:xfrm>
              <a:custGeom>
                <a:avLst/>
                <a:gdLst>
                  <a:gd name="T0" fmla="*/ 5 w 114"/>
                  <a:gd name="T1" fmla="*/ 1488 h 1500"/>
                  <a:gd name="T2" fmla="*/ 102 w 114"/>
                  <a:gd name="T3" fmla="*/ 1488 h 1500"/>
                  <a:gd name="T4" fmla="*/ 102 w 114"/>
                  <a:gd name="T5" fmla="*/ 11 h 1500"/>
                  <a:gd name="T6" fmla="*/ 5 w 114"/>
                  <a:gd name="T7" fmla="*/ 11 h 1500"/>
                  <a:gd name="T8" fmla="*/ 5 w 114"/>
                  <a:gd name="T9" fmla="*/ 0 h 1500"/>
                  <a:gd name="T10" fmla="*/ 114 w 114"/>
                  <a:gd name="T11" fmla="*/ 0 h 1500"/>
                  <a:gd name="T12" fmla="*/ 114 w 114"/>
                  <a:gd name="T13" fmla="*/ 1500 h 1500"/>
                  <a:gd name="T14" fmla="*/ 0 w 114"/>
                  <a:gd name="T15" fmla="*/ 1500 h 1500"/>
                  <a:gd name="T16" fmla="*/ 0 w 114"/>
                  <a:gd name="T17" fmla="*/ 1494 h 1500"/>
                  <a:gd name="T18" fmla="*/ 5 w 114"/>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500"/>
                  <a:gd name="T32" fmla="*/ 114 w 114"/>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500">
                    <a:moveTo>
                      <a:pt x="5" y="1488"/>
                    </a:moveTo>
                    <a:lnTo>
                      <a:pt x="102" y="1488"/>
                    </a:lnTo>
                    <a:lnTo>
                      <a:pt x="102" y="11"/>
                    </a:lnTo>
                    <a:lnTo>
                      <a:pt x="5" y="11"/>
                    </a:lnTo>
                    <a:lnTo>
                      <a:pt x="5" y="0"/>
                    </a:lnTo>
                    <a:lnTo>
                      <a:pt x="114" y="0"/>
                    </a:lnTo>
                    <a:lnTo>
                      <a:pt x="114" y="1500"/>
                    </a:lnTo>
                    <a:lnTo>
                      <a:pt x="0" y="1500"/>
                    </a:lnTo>
                    <a:lnTo>
                      <a:pt x="0" y="1494"/>
                    </a:lnTo>
                    <a:lnTo>
                      <a:pt x="5"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4" name="Freeform 134">
                <a:extLst>
                  <a:ext uri="{FF2B5EF4-FFF2-40B4-BE49-F238E27FC236}">
                    <a16:creationId xmlns:a16="http://schemas.microsoft.com/office/drawing/2014/main" id="{BFBE7C42-ADBF-4270-89E3-CFE16CBD0B9F}"/>
                  </a:ext>
                </a:extLst>
              </p:cNvPr>
              <p:cNvSpPr>
                <a:spLocks/>
              </p:cNvSpPr>
              <p:nvPr/>
            </p:nvSpPr>
            <p:spPr bwMode="auto">
              <a:xfrm>
                <a:off x="4650" y="1403"/>
                <a:ext cx="11" cy="1494"/>
              </a:xfrm>
              <a:custGeom>
                <a:avLst/>
                <a:gdLst>
                  <a:gd name="T0" fmla="*/ 11 w 11"/>
                  <a:gd name="T1" fmla="*/ 5 h 1494"/>
                  <a:gd name="T2" fmla="*/ 11 w 11"/>
                  <a:gd name="T3" fmla="*/ 1494 h 1494"/>
                  <a:gd name="T4" fmla="*/ 0 w 11"/>
                  <a:gd name="T5" fmla="*/ 1494 h 1494"/>
                  <a:gd name="T6" fmla="*/ 0 w 11"/>
                  <a:gd name="T7" fmla="*/ 0 h 1494"/>
                  <a:gd name="T8" fmla="*/ 5 w 11"/>
                  <a:gd name="T9" fmla="*/ 0 h 1494"/>
                  <a:gd name="T10" fmla="*/ 11 w 11"/>
                  <a:gd name="T11" fmla="*/ 5 h 1494"/>
                  <a:gd name="T12" fmla="*/ 0 60000 65536"/>
                  <a:gd name="T13" fmla="*/ 0 60000 65536"/>
                  <a:gd name="T14" fmla="*/ 0 60000 65536"/>
                  <a:gd name="T15" fmla="*/ 0 60000 65536"/>
                  <a:gd name="T16" fmla="*/ 0 60000 65536"/>
                  <a:gd name="T17" fmla="*/ 0 60000 65536"/>
                  <a:gd name="T18" fmla="*/ 0 w 11"/>
                  <a:gd name="T19" fmla="*/ 0 h 1494"/>
                  <a:gd name="T20" fmla="*/ 11 w 11"/>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1" h="1494">
                    <a:moveTo>
                      <a:pt x="11" y="5"/>
                    </a:moveTo>
                    <a:lnTo>
                      <a:pt x="11" y="1494"/>
                    </a:lnTo>
                    <a:lnTo>
                      <a:pt x="0" y="1494"/>
                    </a:lnTo>
                    <a:lnTo>
                      <a:pt x="0" y="0"/>
                    </a:lnTo>
                    <a:lnTo>
                      <a:pt x="5" y="0"/>
                    </a:lnTo>
                    <a:lnTo>
                      <a:pt x="11"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5" name="Freeform 135">
                <a:extLst>
                  <a:ext uri="{FF2B5EF4-FFF2-40B4-BE49-F238E27FC236}">
                    <a16:creationId xmlns:a16="http://schemas.microsoft.com/office/drawing/2014/main" id="{F29E4533-3BE2-40B5-9627-9B30861418AD}"/>
                  </a:ext>
                </a:extLst>
              </p:cNvPr>
              <p:cNvSpPr>
                <a:spLocks/>
              </p:cNvSpPr>
              <p:nvPr/>
            </p:nvSpPr>
            <p:spPr bwMode="auto">
              <a:xfrm>
                <a:off x="4541"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6" name="Freeform 136">
                <a:extLst>
                  <a:ext uri="{FF2B5EF4-FFF2-40B4-BE49-F238E27FC236}">
                    <a16:creationId xmlns:a16="http://schemas.microsoft.com/office/drawing/2014/main" id="{806EC526-A97F-422C-A720-85F28178A6DD}"/>
                  </a:ext>
                </a:extLst>
              </p:cNvPr>
              <p:cNvSpPr>
                <a:spLocks/>
              </p:cNvSpPr>
              <p:nvPr/>
            </p:nvSpPr>
            <p:spPr bwMode="auto">
              <a:xfrm>
                <a:off x="4541"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7" name="Freeform 137">
                <a:extLst>
                  <a:ext uri="{FF2B5EF4-FFF2-40B4-BE49-F238E27FC236}">
                    <a16:creationId xmlns:a16="http://schemas.microsoft.com/office/drawing/2014/main" id="{B7ABE707-CE4D-4F15-BAA0-AFC5D988693A}"/>
                  </a:ext>
                </a:extLst>
              </p:cNvPr>
              <p:cNvSpPr>
                <a:spLocks/>
              </p:cNvSpPr>
              <p:nvPr/>
            </p:nvSpPr>
            <p:spPr bwMode="auto">
              <a:xfrm>
                <a:off x="4439"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8" name="Freeform 138">
                <a:extLst>
                  <a:ext uri="{FF2B5EF4-FFF2-40B4-BE49-F238E27FC236}">
                    <a16:creationId xmlns:a16="http://schemas.microsoft.com/office/drawing/2014/main" id="{882A78A3-04E5-4D17-80B4-2D3C4FCF0016}"/>
                  </a:ext>
                </a:extLst>
              </p:cNvPr>
              <p:cNvSpPr>
                <a:spLocks/>
              </p:cNvSpPr>
              <p:nvPr/>
            </p:nvSpPr>
            <p:spPr bwMode="auto">
              <a:xfrm>
                <a:off x="4439"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9" name="Freeform 139">
                <a:extLst>
                  <a:ext uri="{FF2B5EF4-FFF2-40B4-BE49-F238E27FC236}">
                    <a16:creationId xmlns:a16="http://schemas.microsoft.com/office/drawing/2014/main" id="{33FCE4F2-B938-4785-B970-83EB54B01018}"/>
                  </a:ext>
                </a:extLst>
              </p:cNvPr>
              <p:cNvSpPr>
                <a:spLocks/>
              </p:cNvSpPr>
              <p:nvPr/>
            </p:nvSpPr>
            <p:spPr bwMode="auto">
              <a:xfrm>
                <a:off x="4336" y="1408"/>
                <a:ext cx="114" cy="1495"/>
              </a:xfrm>
              <a:custGeom>
                <a:avLst/>
                <a:gdLst>
                  <a:gd name="T0" fmla="*/ 6 w 114"/>
                  <a:gd name="T1" fmla="*/ 1483 h 1495"/>
                  <a:gd name="T2" fmla="*/ 103 w 114"/>
                  <a:gd name="T3" fmla="*/ 1483 h 1495"/>
                  <a:gd name="T4" fmla="*/ 103 w 114"/>
                  <a:gd name="T5" fmla="*/ 12 h 1495"/>
                  <a:gd name="T6" fmla="*/ 6 w 114"/>
                  <a:gd name="T7" fmla="*/ 12 h 1495"/>
                  <a:gd name="T8" fmla="*/ 6 w 114"/>
                  <a:gd name="T9" fmla="*/ 0 h 1495"/>
                  <a:gd name="T10" fmla="*/ 114 w 114"/>
                  <a:gd name="T11" fmla="*/ 0 h 1495"/>
                  <a:gd name="T12" fmla="*/ 114 w 114"/>
                  <a:gd name="T13" fmla="*/ 1495 h 1495"/>
                  <a:gd name="T14" fmla="*/ 0 w 114"/>
                  <a:gd name="T15" fmla="*/ 1495 h 1495"/>
                  <a:gd name="T16" fmla="*/ 0 w 114"/>
                  <a:gd name="T17" fmla="*/ 1489 h 1495"/>
                  <a:gd name="T18" fmla="*/ 6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6" y="1483"/>
                    </a:moveTo>
                    <a:lnTo>
                      <a:pt x="103" y="1483"/>
                    </a:lnTo>
                    <a:lnTo>
                      <a:pt x="103" y="12"/>
                    </a:lnTo>
                    <a:lnTo>
                      <a:pt x="6" y="12"/>
                    </a:lnTo>
                    <a:lnTo>
                      <a:pt x="6" y="0"/>
                    </a:lnTo>
                    <a:lnTo>
                      <a:pt x="114" y="0"/>
                    </a:lnTo>
                    <a:lnTo>
                      <a:pt x="114" y="1495"/>
                    </a:lnTo>
                    <a:lnTo>
                      <a:pt x="0" y="1495"/>
                    </a:lnTo>
                    <a:lnTo>
                      <a:pt x="0" y="1489"/>
                    </a:lnTo>
                    <a:lnTo>
                      <a:pt x="6"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0" name="Freeform 140">
                <a:extLst>
                  <a:ext uri="{FF2B5EF4-FFF2-40B4-BE49-F238E27FC236}">
                    <a16:creationId xmlns:a16="http://schemas.microsoft.com/office/drawing/2014/main" id="{9E740297-648C-401D-A111-D53942461667}"/>
                  </a:ext>
                </a:extLst>
              </p:cNvPr>
              <p:cNvSpPr>
                <a:spLocks/>
              </p:cNvSpPr>
              <p:nvPr/>
            </p:nvSpPr>
            <p:spPr bwMode="auto">
              <a:xfrm>
                <a:off x="4336" y="1408"/>
                <a:ext cx="11" cy="1489"/>
              </a:xfrm>
              <a:custGeom>
                <a:avLst/>
                <a:gdLst>
                  <a:gd name="T0" fmla="*/ 11 w 11"/>
                  <a:gd name="T1" fmla="*/ 6 h 1489"/>
                  <a:gd name="T2" fmla="*/ 11 w 11"/>
                  <a:gd name="T3" fmla="*/ 1489 h 1489"/>
                  <a:gd name="T4" fmla="*/ 0 w 11"/>
                  <a:gd name="T5" fmla="*/ 1489 h 1489"/>
                  <a:gd name="T6" fmla="*/ 0 w 11"/>
                  <a:gd name="T7" fmla="*/ 0 h 1489"/>
                  <a:gd name="T8" fmla="*/ 6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6"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1" name="Freeform 141">
                <a:extLst>
                  <a:ext uri="{FF2B5EF4-FFF2-40B4-BE49-F238E27FC236}">
                    <a16:creationId xmlns:a16="http://schemas.microsoft.com/office/drawing/2014/main" id="{A485D4B0-8EB0-41A8-B8AF-0FDC5A5B8BA2}"/>
                  </a:ext>
                </a:extLst>
              </p:cNvPr>
              <p:cNvSpPr>
                <a:spLocks/>
              </p:cNvSpPr>
              <p:nvPr/>
            </p:nvSpPr>
            <p:spPr bwMode="auto">
              <a:xfrm>
                <a:off x="4227"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2" name="Freeform 142">
                <a:extLst>
                  <a:ext uri="{FF2B5EF4-FFF2-40B4-BE49-F238E27FC236}">
                    <a16:creationId xmlns:a16="http://schemas.microsoft.com/office/drawing/2014/main" id="{684B184E-43B6-405B-A125-5B33DD8DE6A3}"/>
                  </a:ext>
                </a:extLst>
              </p:cNvPr>
              <p:cNvSpPr>
                <a:spLocks/>
              </p:cNvSpPr>
              <p:nvPr/>
            </p:nvSpPr>
            <p:spPr bwMode="auto">
              <a:xfrm>
                <a:off x="4227"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3" name="Freeform 143">
                <a:extLst>
                  <a:ext uri="{FF2B5EF4-FFF2-40B4-BE49-F238E27FC236}">
                    <a16:creationId xmlns:a16="http://schemas.microsoft.com/office/drawing/2014/main" id="{6A7B3F30-C8E0-4654-A79B-63839EF5A63B}"/>
                  </a:ext>
                </a:extLst>
              </p:cNvPr>
              <p:cNvSpPr>
                <a:spLocks/>
              </p:cNvSpPr>
              <p:nvPr/>
            </p:nvSpPr>
            <p:spPr bwMode="auto">
              <a:xfrm>
                <a:off x="4233" y="2150"/>
                <a:ext cx="1153" cy="97"/>
              </a:xfrm>
              <a:custGeom>
                <a:avLst/>
                <a:gdLst>
                  <a:gd name="T0" fmla="*/ 1153 w 1153"/>
                  <a:gd name="T1" fmla="*/ 0 h 97"/>
                  <a:gd name="T2" fmla="*/ 1153 w 1153"/>
                  <a:gd name="T3" fmla="*/ 97 h 97"/>
                  <a:gd name="T4" fmla="*/ 0 w 1153"/>
                  <a:gd name="T5" fmla="*/ 97 h 97"/>
                  <a:gd name="T6" fmla="*/ 0 w 1153"/>
                  <a:gd name="T7" fmla="*/ 5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5"/>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64" name="Freeform 144">
                <a:extLst>
                  <a:ext uri="{FF2B5EF4-FFF2-40B4-BE49-F238E27FC236}">
                    <a16:creationId xmlns:a16="http://schemas.microsoft.com/office/drawing/2014/main" id="{78D678D3-B442-43EF-9448-2D52379E44F0}"/>
                  </a:ext>
                </a:extLst>
              </p:cNvPr>
              <p:cNvSpPr>
                <a:spLocks/>
              </p:cNvSpPr>
              <p:nvPr/>
            </p:nvSpPr>
            <p:spPr bwMode="auto">
              <a:xfrm>
                <a:off x="4233" y="2247"/>
                <a:ext cx="1153" cy="97"/>
              </a:xfrm>
              <a:custGeom>
                <a:avLst/>
                <a:gdLst>
                  <a:gd name="T0" fmla="*/ 1153 w 1153"/>
                  <a:gd name="T1" fmla="*/ 0 h 97"/>
                  <a:gd name="T2" fmla="*/ 1153 w 1153"/>
                  <a:gd name="T3" fmla="*/ 91 h 97"/>
                  <a:gd name="T4" fmla="*/ 0 w 1153"/>
                  <a:gd name="T5" fmla="*/ 97 h 97"/>
                  <a:gd name="T6" fmla="*/ 0 w 1153"/>
                  <a:gd name="T7" fmla="*/ 0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1"/>
                    </a:lnTo>
                    <a:lnTo>
                      <a:pt x="0" y="97"/>
                    </a:lnTo>
                    <a:lnTo>
                      <a:pt x="0" y="0"/>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65" name="Freeform 145">
                <a:extLst>
                  <a:ext uri="{FF2B5EF4-FFF2-40B4-BE49-F238E27FC236}">
                    <a16:creationId xmlns:a16="http://schemas.microsoft.com/office/drawing/2014/main" id="{AE276DDA-CB47-4310-ABBC-99F9567EC3BF}"/>
                  </a:ext>
                </a:extLst>
              </p:cNvPr>
              <p:cNvSpPr>
                <a:spLocks/>
              </p:cNvSpPr>
              <p:nvPr/>
            </p:nvSpPr>
            <p:spPr bwMode="auto">
              <a:xfrm>
                <a:off x="4233" y="2338"/>
                <a:ext cx="1153" cy="97"/>
              </a:xfrm>
              <a:custGeom>
                <a:avLst/>
                <a:gdLst>
                  <a:gd name="T0" fmla="*/ 1153 w 1153"/>
                  <a:gd name="T1" fmla="*/ 0 h 97"/>
                  <a:gd name="T2" fmla="*/ 1153 w 1153"/>
                  <a:gd name="T3" fmla="*/ 97 h 97"/>
                  <a:gd name="T4" fmla="*/ 0 w 1153"/>
                  <a:gd name="T5" fmla="*/ 97 h 97"/>
                  <a:gd name="T6" fmla="*/ 0 w 1153"/>
                  <a:gd name="T7" fmla="*/ 6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6"/>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66" name="Freeform 146">
                <a:extLst>
                  <a:ext uri="{FF2B5EF4-FFF2-40B4-BE49-F238E27FC236}">
                    <a16:creationId xmlns:a16="http://schemas.microsoft.com/office/drawing/2014/main" id="{242FC6A9-CA6B-4F56-8834-1854B020A28F}"/>
                  </a:ext>
                </a:extLst>
              </p:cNvPr>
              <p:cNvSpPr>
                <a:spLocks/>
              </p:cNvSpPr>
              <p:nvPr/>
            </p:nvSpPr>
            <p:spPr bwMode="auto">
              <a:xfrm>
                <a:off x="4233" y="2520"/>
                <a:ext cx="1153" cy="97"/>
              </a:xfrm>
              <a:custGeom>
                <a:avLst/>
                <a:gdLst>
                  <a:gd name="T0" fmla="*/ 1153 w 1153"/>
                  <a:gd name="T1" fmla="*/ 0 h 97"/>
                  <a:gd name="T2" fmla="*/ 1153 w 1153"/>
                  <a:gd name="T3" fmla="*/ 97 h 97"/>
                  <a:gd name="T4" fmla="*/ 0 w 1153"/>
                  <a:gd name="T5" fmla="*/ 97 h 97"/>
                  <a:gd name="T6" fmla="*/ 0 w 1153"/>
                  <a:gd name="T7" fmla="*/ 6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6"/>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67" name="Freeform 147">
                <a:extLst>
                  <a:ext uri="{FF2B5EF4-FFF2-40B4-BE49-F238E27FC236}">
                    <a16:creationId xmlns:a16="http://schemas.microsoft.com/office/drawing/2014/main" id="{8C496089-7578-4BB0-A780-D09C9BC45BEB}"/>
                  </a:ext>
                </a:extLst>
              </p:cNvPr>
              <p:cNvSpPr>
                <a:spLocks/>
              </p:cNvSpPr>
              <p:nvPr/>
            </p:nvSpPr>
            <p:spPr bwMode="auto">
              <a:xfrm>
                <a:off x="4233" y="2617"/>
                <a:ext cx="1153" cy="97"/>
              </a:xfrm>
              <a:custGeom>
                <a:avLst/>
                <a:gdLst>
                  <a:gd name="T0" fmla="*/ 1153 w 1153"/>
                  <a:gd name="T1" fmla="*/ 0 h 97"/>
                  <a:gd name="T2" fmla="*/ 1153 w 1153"/>
                  <a:gd name="T3" fmla="*/ 92 h 97"/>
                  <a:gd name="T4" fmla="*/ 0 w 1153"/>
                  <a:gd name="T5" fmla="*/ 97 h 97"/>
                  <a:gd name="T6" fmla="*/ 0 w 1153"/>
                  <a:gd name="T7" fmla="*/ 0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2"/>
                    </a:lnTo>
                    <a:lnTo>
                      <a:pt x="0" y="97"/>
                    </a:lnTo>
                    <a:lnTo>
                      <a:pt x="0" y="0"/>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68" name="Freeform 148">
                <a:extLst>
                  <a:ext uri="{FF2B5EF4-FFF2-40B4-BE49-F238E27FC236}">
                    <a16:creationId xmlns:a16="http://schemas.microsoft.com/office/drawing/2014/main" id="{B03A3CA9-A1BF-492E-975D-240B53C74B6C}"/>
                  </a:ext>
                </a:extLst>
              </p:cNvPr>
              <p:cNvSpPr>
                <a:spLocks/>
              </p:cNvSpPr>
              <p:nvPr/>
            </p:nvSpPr>
            <p:spPr bwMode="auto">
              <a:xfrm>
                <a:off x="4233" y="2709"/>
                <a:ext cx="1153" cy="97"/>
              </a:xfrm>
              <a:custGeom>
                <a:avLst/>
                <a:gdLst>
                  <a:gd name="T0" fmla="*/ 1153 w 1153"/>
                  <a:gd name="T1" fmla="*/ 0 h 97"/>
                  <a:gd name="T2" fmla="*/ 1153 w 1153"/>
                  <a:gd name="T3" fmla="*/ 97 h 97"/>
                  <a:gd name="T4" fmla="*/ 0 w 1153"/>
                  <a:gd name="T5" fmla="*/ 97 h 97"/>
                  <a:gd name="T6" fmla="*/ 0 w 1153"/>
                  <a:gd name="T7" fmla="*/ 5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5"/>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75" name="Freeform 149">
                <a:extLst>
                  <a:ext uri="{FF2B5EF4-FFF2-40B4-BE49-F238E27FC236}">
                    <a16:creationId xmlns:a16="http://schemas.microsoft.com/office/drawing/2014/main" id="{F75E3F52-25CC-4944-8799-3BA691656A0E}"/>
                  </a:ext>
                </a:extLst>
              </p:cNvPr>
              <p:cNvSpPr>
                <a:spLocks/>
              </p:cNvSpPr>
              <p:nvPr/>
            </p:nvSpPr>
            <p:spPr bwMode="auto">
              <a:xfrm>
                <a:off x="4227" y="2344"/>
                <a:ext cx="1159" cy="553"/>
              </a:xfrm>
              <a:custGeom>
                <a:avLst/>
                <a:gdLst>
                  <a:gd name="T0" fmla="*/ 1159 w 1159"/>
                  <a:gd name="T1" fmla="*/ 0 h 553"/>
                  <a:gd name="T2" fmla="*/ 851 w 1159"/>
                  <a:gd name="T3" fmla="*/ 0 h 553"/>
                  <a:gd name="T4" fmla="*/ 851 w 1159"/>
                  <a:gd name="T5" fmla="*/ 91 h 553"/>
                  <a:gd name="T6" fmla="*/ 0 w 1159"/>
                  <a:gd name="T7" fmla="*/ 91 h 553"/>
                  <a:gd name="T8" fmla="*/ 0 w 1159"/>
                  <a:gd name="T9" fmla="*/ 553 h 553"/>
                  <a:gd name="T10" fmla="*/ 1159 w 1159"/>
                  <a:gd name="T11" fmla="*/ 553 h 553"/>
                  <a:gd name="T12" fmla="*/ 1159 w 1159"/>
                  <a:gd name="T13" fmla="*/ 0 h 553"/>
                  <a:gd name="T14" fmla="*/ 0 60000 65536"/>
                  <a:gd name="T15" fmla="*/ 0 60000 65536"/>
                  <a:gd name="T16" fmla="*/ 0 60000 65536"/>
                  <a:gd name="T17" fmla="*/ 0 60000 65536"/>
                  <a:gd name="T18" fmla="*/ 0 60000 65536"/>
                  <a:gd name="T19" fmla="*/ 0 60000 65536"/>
                  <a:gd name="T20" fmla="*/ 0 60000 65536"/>
                  <a:gd name="T21" fmla="*/ 0 w 1159"/>
                  <a:gd name="T22" fmla="*/ 0 h 553"/>
                  <a:gd name="T23" fmla="*/ 1159 w 1159"/>
                  <a:gd name="T24" fmla="*/ 553 h 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9" h="553">
                    <a:moveTo>
                      <a:pt x="1159" y="0"/>
                    </a:moveTo>
                    <a:lnTo>
                      <a:pt x="851" y="0"/>
                    </a:lnTo>
                    <a:lnTo>
                      <a:pt x="851" y="91"/>
                    </a:lnTo>
                    <a:lnTo>
                      <a:pt x="0" y="91"/>
                    </a:lnTo>
                    <a:lnTo>
                      <a:pt x="0" y="553"/>
                    </a:lnTo>
                    <a:lnTo>
                      <a:pt x="1159" y="553"/>
                    </a:lnTo>
                    <a:lnTo>
                      <a:pt x="1159" y="0"/>
                    </a:lnTo>
                    <a:close/>
                  </a:path>
                </a:pathLst>
              </a:custGeom>
              <a:solidFill>
                <a:srgbClr val="EEEEE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88" name="Freeform 150">
                <a:extLst>
                  <a:ext uri="{FF2B5EF4-FFF2-40B4-BE49-F238E27FC236}">
                    <a16:creationId xmlns:a16="http://schemas.microsoft.com/office/drawing/2014/main" id="{38B3367E-E49F-4D7E-A0D9-EF56F1A37E02}"/>
                  </a:ext>
                </a:extLst>
              </p:cNvPr>
              <p:cNvSpPr>
                <a:spLocks/>
              </p:cNvSpPr>
              <p:nvPr/>
            </p:nvSpPr>
            <p:spPr bwMode="auto">
              <a:xfrm>
                <a:off x="4222" y="2338"/>
                <a:ext cx="1170" cy="565"/>
              </a:xfrm>
              <a:custGeom>
                <a:avLst/>
                <a:gdLst>
                  <a:gd name="T0" fmla="*/ 861 w 1170"/>
                  <a:gd name="T1" fmla="*/ 6 h 565"/>
                  <a:gd name="T2" fmla="*/ 861 w 1170"/>
                  <a:gd name="T3" fmla="*/ 103 h 565"/>
                  <a:gd name="T4" fmla="*/ 11 w 1170"/>
                  <a:gd name="T5" fmla="*/ 103 h 565"/>
                  <a:gd name="T6" fmla="*/ 11 w 1170"/>
                  <a:gd name="T7" fmla="*/ 553 h 565"/>
                  <a:gd name="T8" fmla="*/ 1158 w 1170"/>
                  <a:gd name="T9" fmla="*/ 553 h 565"/>
                  <a:gd name="T10" fmla="*/ 1158 w 1170"/>
                  <a:gd name="T11" fmla="*/ 6 h 565"/>
                  <a:gd name="T12" fmla="*/ 1170 w 1170"/>
                  <a:gd name="T13" fmla="*/ 6 h 565"/>
                  <a:gd name="T14" fmla="*/ 1170 w 1170"/>
                  <a:gd name="T15" fmla="*/ 565 h 565"/>
                  <a:gd name="T16" fmla="*/ 0 w 1170"/>
                  <a:gd name="T17" fmla="*/ 565 h 565"/>
                  <a:gd name="T18" fmla="*/ 0 w 1170"/>
                  <a:gd name="T19" fmla="*/ 91 h 565"/>
                  <a:gd name="T20" fmla="*/ 850 w 1170"/>
                  <a:gd name="T21" fmla="*/ 91 h 565"/>
                  <a:gd name="T22" fmla="*/ 850 w 1170"/>
                  <a:gd name="T23" fmla="*/ 0 h 565"/>
                  <a:gd name="T24" fmla="*/ 856 w 1170"/>
                  <a:gd name="T25" fmla="*/ 0 h 565"/>
                  <a:gd name="T26" fmla="*/ 861 w 1170"/>
                  <a:gd name="T27" fmla="*/ 6 h 5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70"/>
                  <a:gd name="T43" fmla="*/ 0 h 565"/>
                  <a:gd name="T44" fmla="*/ 1170 w 1170"/>
                  <a:gd name="T45" fmla="*/ 565 h 5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70" h="565">
                    <a:moveTo>
                      <a:pt x="861" y="6"/>
                    </a:moveTo>
                    <a:lnTo>
                      <a:pt x="861" y="103"/>
                    </a:lnTo>
                    <a:lnTo>
                      <a:pt x="11" y="103"/>
                    </a:lnTo>
                    <a:lnTo>
                      <a:pt x="11" y="553"/>
                    </a:lnTo>
                    <a:lnTo>
                      <a:pt x="1158" y="553"/>
                    </a:lnTo>
                    <a:lnTo>
                      <a:pt x="1158" y="6"/>
                    </a:lnTo>
                    <a:lnTo>
                      <a:pt x="1170" y="6"/>
                    </a:lnTo>
                    <a:lnTo>
                      <a:pt x="1170" y="565"/>
                    </a:lnTo>
                    <a:lnTo>
                      <a:pt x="0" y="565"/>
                    </a:lnTo>
                    <a:lnTo>
                      <a:pt x="0" y="91"/>
                    </a:lnTo>
                    <a:lnTo>
                      <a:pt x="850" y="91"/>
                    </a:lnTo>
                    <a:lnTo>
                      <a:pt x="850" y="0"/>
                    </a:lnTo>
                    <a:lnTo>
                      <a:pt x="856" y="0"/>
                    </a:lnTo>
                    <a:lnTo>
                      <a:pt x="86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89" name="Freeform 151">
                <a:extLst>
                  <a:ext uri="{FF2B5EF4-FFF2-40B4-BE49-F238E27FC236}">
                    <a16:creationId xmlns:a16="http://schemas.microsoft.com/office/drawing/2014/main" id="{C93D5B11-99DD-4BE5-A3C0-07FFB7450ACD}"/>
                  </a:ext>
                </a:extLst>
              </p:cNvPr>
              <p:cNvSpPr>
                <a:spLocks/>
              </p:cNvSpPr>
              <p:nvPr/>
            </p:nvSpPr>
            <p:spPr bwMode="auto">
              <a:xfrm>
                <a:off x="5078" y="2338"/>
                <a:ext cx="314" cy="11"/>
              </a:xfrm>
              <a:custGeom>
                <a:avLst/>
                <a:gdLst>
                  <a:gd name="T0" fmla="*/ 308 w 314"/>
                  <a:gd name="T1" fmla="*/ 11 h 11"/>
                  <a:gd name="T2" fmla="*/ 0 w 314"/>
                  <a:gd name="T3" fmla="*/ 11 h 11"/>
                  <a:gd name="T4" fmla="*/ 0 w 314"/>
                  <a:gd name="T5" fmla="*/ 0 h 11"/>
                  <a:gd name="T6" fmla="*/ 314 w 314"/>
                  <a:gd name="T7" fmla="*/ 0 h 11"/>
                  <a:gd name="T8" fmla="*/ 314 w 314"/>
                  <a:gd name="T9" fmla="*/ 6 h 11"/>
                  <a:gd name="T10" fmla="*/ 308 w 314"/>
                  <a:gd name="T11" fmla="*/ 11 h 11"/>
                  <a:gd name="T12" fmla="*/ 0 60000 65536"/>
                  <a:gd name="T13" fmla="*/ 0 60000 65536"/>
                  <a:gd name="T14" fmla="*/ 0 60000 65536"/>
                  <a:gd name="T15" fmla="*/ 0 60000 65536"/>
                  <a:gd name="T16" fmla="*/ 0 60000 65536"/>
                  <a:gd name="T17" fmla="*/ 0 60000 65536"/>
                  <a:gd name="T18" fmla="*/ 0 w 314"/>
                  <a:gd name="T19" fmla="*/ 0 h 11"/>
                  <a:gd name="T20" fmla="*/ 314 w 314"/>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314" h="11">
                    <a:moveTo>
                      <a:pt x="308" y="11"/>
                    </a:moveTo>
                    <a:lnTo>
                      <a:pt x="0" y="11"/>
                    </a:lnTo>
                    <a:lnTo>
                      <a:pt x="0" y="0"/>
                    </a:lnTo>
                    <a:lnTo>
                      <a:pt x="314" y="0"/>
                    </a:lnTo>
                    <a:lnTo>
                      <a:pt x="314" y="6"/>
                    </a:lnTo>
                    <a:lnTo>
                      <a:pt x="30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90" name="Freeform 152">
                <a:extLst>
                  <a:ext uri="{FF2B5EF4-FFF2-40B4-BE49-F238E27FC236}">
                    <a16:creationId xmlns:a16="http://schemas.microsoft.com/office/drawing/2014/main" id="{3038A94A-49F4-404F-92D9-CDBE23642F46}"/>
                  </a:ext>
                </a:extLst>
              </p:cNvPr>
              <p:cNvSpPr>
                <a:spLocks/>
              </p:cNvSpPr>
              <p:nvPr/>
            </p:nvSpPr>
            <p:spPr bwMode="auto">
              <a:xfrm>
                <a:off x="4336" y="2435"/>
                <a:ext cx="114" cy="468"/>
              </a:xfrm>
              <a:custGeom>
                <a:avLst/>
                <a:gdLst>
                  <a:gd name="T0" fmla="*/ 6 w 114"/>
                  <a:gd name="T1" fmla="*/ 456 h 468"/>
                  <a:gd name="T2" fmla="*/ 103 w 114"/>
                  <a:gd name="T3" fmla="*/ 456 h 468"/>
                  <a:gd name="T4" fmla="*/ 103 w 114"/>
                  <a:gd name="T5" fmla="*/ 11 h 468"/>
                  <a:gd name="T6" fmla="*/ 6 w 114"/>
                  <a:gd name="T7" fmla="*/ 11 h 468"/>
                  <a:gd name="T8" fmla="*/ 6 w 114"/>
                  <a:gd name="T9" fmla="*/ 0 h 468"/>
                  <a:gd name="T10" fmla="*/ 114 w 114"/>
                  <a:gd name="T11" fmla="*/ 0 h 468"/>
                  <a:gd name="T12" fmla="*/ 114 w 114"/>
                  <a:gd name="T13" fmla="*/ 468 h 468"/>
                  <a:gd name="T14" fmla="*/ 0 w 114"/>
                  <a:gd name="T15" fmla="*/ 468 h 468"/>
                  <a:gd name="T16" fmla="*/ 0 w 114"/>
                  <a:gd name="T17" fmla="*/ 462 h 468"/>
                  <a:gd name="T18" fmla="*/ 6 w 114"/>
                  <a:gd name="T19" fmla="*/ 456 h 4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68"/>
                  <a:gd name="T32" fmla="*/ 114 w 114"/>
                  <a:gd name="T33" fmla="*/ 468 h 4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68">
                    <a:moveTo>
                      <a:pt x="6" y="456"/>
                    </a:moveTo>
                    <a:lnTo>
                      <a:pt x="103" y="456"/>
                    </a:lnTo>
                    <a:lnTo>
                      <a:pt x="103" y="11"/>
                    </a:lnTo>
                    <a:lnTo>
                      <a:pt x="6" y="11"/>
                    </a:lnTo>
                    <a:lnTo>
                      <a:pt x="6" y="0"/>
                    </a:lnTo>
                    <a:lnTo>
                      <a:pt x="114" y="0"/>
                    </a:lnTo>
                    <a:lnTo>
                      <a:pt x="114" y="468"/>
                    </a:lnTo>
                    <a:lnTo>
                      <a:pt x="0" y="468"/>
                    </a:lnTo>
                    <a:lnTo>
                      <a:pt x="0" y="462"/>
                    </a:lnTo>
                    <a:lnTo>
                      <a:pt x="6" y="4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91" name="Freeform 153">
                <a:extLst>
                  <a:ext uri="{FF2B5EF4-FFF2-40B4-BE49-F238E27FC236}">
                    <a16:creationId xmlns:a16="http://schemas.microsoft.com/office/drawing/2014/main" id="{984D30D9-DA51-436D-AFC5-EE2091FBB551}"/>
                  </a:ext>
                </a:extLst>
              </p:cNvPr>
              <p:cNvSpPr>
                <a:spLocks/>
              </p:cNvSpPr>
              <p:nvPr/>
            </p:nvSpPr>
            <p:spPr bwMode="auto">
              <a:xfrm>
                <a:off x="4336" y="2435"/>
                <a:ext cx="11" cy="462"/>
              </a:xfrm>
              <a:custGeom>
                <a:avLst/>
                <a:gdLst>
                  <a:gd name="T0" fmla="*/ 11 w 11"/>
                  <a:gd name="T1" fmla="*/ 6 h 462"/>
                  <a:gd name="T2" fmla="*/ 11 w 11"/>
                  <a:gd name="T3" fmla="*/ 462 h 462"/>
                  <a:gd name="T4" fmla="*/ 0 w 11"/>
                  <a:gd name="T5" fmla="*/ 462 h 462"/>
                  <a:gd name="T6" fmla="*/ 0 w 11"/>
                  <a:gd name="T7" fmla="*/ 0 h 462"/>
                  <a:gd name="T8" fmla="*/ 6 w 11"/>
                  <a:gd name="T9" fmla="*/ 0 h 462"/>
                  <a:gd name="T10" fmla="*/ 11 w 11"/>
                  <a:gd name="T11" fmla="*/ 6 h 462"/>
                  <a:gd name="T12" fmla="*/ 0 60000 65536"/>
                  <a:gd name="T13" fmla="*/ 0 60000 65536"/>
                  <a:gd name="T14" fmla="*/ 0 60000 65536"/>
                  <a:gd name="T15" fmla="*/ 0 60000 65536"/>
                  <a:gd name="T16" fmla="*/ 0 60000 65536"/>
                  <a:gd name="T17" fmla="*/ 0 60000 65536"/>
                  <a:gd name="T18" fmla="*/ 0 w 11"/>
                  <a:gd name="T19" fmla="*/ 0 h 462"/>
                  <a:gd name="T20" fmla="*/ 11 w 11"/>
                  <a:gd name="T21" fmla="*/ 462 h 462"/>
                </a:gdLst>
                <a:ahLst/>
                <a:cxnLst>
                  <a:cxn ang="T12">
                    <a:pos x="T0" y="T1"/>
                  </a:cxn>
                  <a:cxn ang="T13">
                    <a:pos x="T2" y="T3"/>
                  </a:cxn>
                  <a:cxn ang="T14">
                    <a:pos x="T4" y="T5"/>
                  </a:cxn>
                  <a:cxn ang="T15">
                    <a:pos x="T6" y="T7"/>
                  </a:cxn>
                  <a:cxn ang="T16">
                    <a:pos x="T8" y="T9"/>
                  </a:cxn>
                  <a:cxn ang="T17">
                    <a:pos x="T10" y="T11"/>
                  </a:cxn>
                </a:cxnLst>
                <a:rect l="T18" t="T19" r="T20" b="T21"/>
                <a:pathLst>
                  <a:path w="11" h="462">
                    <a:moveTo>
                      <a:pt x="11" y="6"/>
                    </a:moveTo>
                    <a:lnTo>
                      <a:pt x="11" y="462"/>
                    </a:lnTo>
                    <a:lnTo>
                      <a:pt x="0" y="462"/>
                    </a:lnTo>
                    <a:lnTo>
                      <a:pt x="0" y="0"/>
                    </a:lnTo>
                    <a:lnTo>
                      <a:pt x="6"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92" name="Freeform 154">
                <a:extLst>
                  <a:ext uri="{FF2B5EF4-FFF2-40B4-BE49-F238E27FC236}">
                    <a16:creationId xmlns:a16="http://schemas.microsoft.com/office/drawing/2014/main" id="{33C66117-818A-45B6-A62C-E2CDD6D5B595}"/>
                  </a:ext>
                </a:extLst>
              </p:cNvPr>
              <p:cNvSpPr>
                <a:spLocks/>
              </p:cNvSpPr>
              <p:nvPr/>
            </p:nvSpPr>
            <p:spPr bwMode="auto">
              <a:xfrm>
                <a:off x="4541" y="2429"/>
                <a:ext cx="114" cy="474"/>
              </a:xfrm>
              <a:custGeom>
                <a:avLst/>
                <a:gdLst>
                  <a:gd name="T0" fmla="*/ 6 w 114"/>
                  <a:gd name="T1" fmla="*/ 462 h 474"/>
                  <a:gd name="T2" fmla="*/ 103 w 114"/>
                  <a:gd name="T3" fmla="*/ 462 h 474"/>
                  <a:gd name="T4" fmla="*/ 103 w 114"/>
                  <a:gd name="T5" fmla="*/ 12 h 474"/>
                  <a:gd name="T6" fmla="*/ 6 w 114"/>
                  <a:gd name="T7" fmla="*/ 12 h 474"/>
                  <a:gd name="T8" fmla="*/ 6 w 114"/>
                  <a:gd name="T9" fmla="*/ 0 h 474"/>
                  <a:gd name="T10" fmla="*/ 114 w 114"/>
                  <a:gd name="T11" fmla="*/ 0 h 474"/>
                  <a:gd name="T12" fmla="*/ 114 w 114"/>
                  <a:gd name="T13" fmla="*/ 474 h 474"/>
                  <a:gd name="T14" fmla="*/ 0 w 114"/>
                  <a:gd name="T15" fmla="*/ 474 h 474"/>
                  <a:gd name="T16" fmla="*/ 0 w 114"/>
                  <a:gd name="T17" fmla="*/ 468 h 474"/>
                  <a:gd name="T18" fmla="*/ 6 w 114"/>
                  <a:gd name="T19" fmla="*/ 462 h 4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74"/>
                  <a:gd name="T32" fmla="*/ 114 w 114"/>
                  <a:gd name="T33" fmla="*/ 474 h 4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74">
                    <a:moveTo>
                      <a:pt x="6" y="462"/>
                    </a:moveTo>
                    <a:lnTo>
                      <a:pt x="103" y="462"/>
                    </a:lnTo>
                    <a:lnTo>
                      <a:pt x="103" y="12"/>
                    </a:lnTo>
                    <a:lnTo>
                      <a:pt x="6" y="12"/>
                    </a:lnTo>
                    <a:lnTo>
                      <a:pt x="6" y="0"/>
                    </a:lnTo>
                    <a:lnTo>
                      <a:pt x="114" y="0"/>
                    </a:lnTo>
                    <a:lnTo>
                      <a:pt x="114" y="474"/>
                    </a:lnTo>
                    <a:lnTo>
                      <a:pt x="0" y="474"/>
                    </a:lnTo>
                    <a:lnTo>
                      <a:pt x="0" y="468"/>
                    </a:lnTo>
                    <a:lnTo>
                      <a:pt x="6" y="4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94" name="Freeform 155">
                <a:extLst>
                  <a:ext uri="{FF2B5EF4-FFF2-40B4-BE49-F238E27FC236}">
                    <a16:creationId xmlns:a16="http://schemas.microsoft.com/office/drawing/2014/main" id="{88F3FA66-3946-4273-BC99-BA8EA4A13FAC}"/>
                  </a:ext>
                </a:extLst>
              </p:cNvPr>
              <p:cNvSpPr>
                <a:spLocks/>
              </p:cNvSpPr>
              <p:nvPr/>
            </p:nvSpPr>
            <p:spPr bwMode="auto">
              <a:xfrm>
                <a:off x="4541" y="2429"/>
                <a:ext cx="12" cy="468"/>
              </a:xfrm>
              <a:custGeom>
                <a:avLst/>
                <a:gdLst>
                  <a:gd name="T0" fmla="*/ 12 w 12"/>
                  <a:gd name="T1" fmla="*/ 6 h 468"/>
                  <a:gd name="T2" fmla="*/ 12 w 12"/>
                  <a:gd name="T3" fmla="*/ 468 h 468"/>
                  <a:gd name="T4" fmla="*/ 0 w 12"/>
                  <a:gd name="T5" fmla="*/ 468 h 468"/>
                  <a:gd name="T6" fmla="*/ 0 w 12"/>
                  <a:gd name="T7" fmla="*/ 0 h 468"/>
                  <a:gd name="T8" fmla="*/ 6 w 12"/>
                  <a:gd name="T9" fmla="*/ 0 h 468"/>
                  <a:gd name="T10" fmla="*/ 12 w 12"/>
                  <a:gd name="T11" fmla="*/ 6 h 468"/>
                  <a:gd name="T12" fmla="*/ 0 60000 65536"/>
                  <a:gd name="T13" fmla="*/ 0 60000 65536"/>
                  <a:gd name="T14" fmla="*/ 0 60000 65536"/>
                  <a:gd name="T15" fmla="*/ 0 60000 65536"/>
                  <a:gd name="T16" fmla="*/ 0 60000 65536"/>
                  <a:gd name="T17" fmla="*/ 0 60000 65536"/>
                  <a:gd name="T18" fmla="*/ 0 w 12"/>
                  <a:gd name="T19" fmla="*/ 0 h 468"/>
                  <a:gd name="T20" fmla="*/ 12 w 12"/>
                  <a:gd name="T21" fmla="*/ 468 h 468"/>
                </a:gdLst>
                <a:ahLst/>
                <a:cxnLst>
                  <a:cxn ang="T12">
                    <a:pos x="T0" y="T1"/>
                  </a:cxn>
                  <a:cxn ang="T13">
                    <a:pos x="T2" y="T3"/>
                  </a:cxn>
                  <a:cxn ang="T14">
                    <a:pos x="T4" y="T5"/>
                  </a:cxn>
                  <a:cxn ang="T15">
                    <a:pos x="T6" y="T7"/>
                  </a:cxn>
                  <a:cxn ang="T16">
                    <a:pos x="T8" y="T9"/>
                  </a:cxn>
                  <a:cxn ang="T17">
                    <a:pos x="T10" y="T11"/>
                  </a:cxn>
                </a:cxnLst>
                <a:rect l="T18" t="T19" r="T20" b="T21"/>
                <a:pathLst>
                  <a:path w="12" h="468">
                    <a:moveTo>
                      <a:pt x="12" y="6"/>
                    </a:moveTo>
                    <a:lnTo>
                      <a:pt x="12" y="468"/>
                    </a:lnTo>
                    <a:lnTo>
                      <a:pt x="0" y="4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95" name="Freeform 156">
                <a:extLst>
                  <a:ext uri="{FF2B5EF4-FFF2-40B4-BE49-F238E27FC236}">
                    <a16:creationId xmlns:a16="http://schemas.microsoft.com/office/drawing/2014/main" id="{B1FEEEBB-A831-47CB-9932-888BE258DF1C}"/>
                  </a:ext>
                </a:extLst>
              </p:cNvPr>
              <p:cNvSpPr>
                <a:spLocks/>
              </p:cNvSpPr>
              <p:nvPr/>
            </p:nvSpPr>
            <p:spPr bwMode="auto">
              <a:xfrm>
                <a:off x="4752" y="2429"/>
                <a:ext cx="115" cy="474"/>
              </a:xfrm>
              <a:custGeom>
                <a:avLst/>
                <a:gdLst>
                  <a:gd name="T0" fmla="*/ 6 w 115"/>
                  <a:gd name="T1" fmla="*/ 462 h 474"/>
                  <a:gd name="T2" fmla="*/ 103 w 115"/>
                  <a:gd name="T3" fmla="*/ 462 h 474"/>
                  <a:gd name="T4" fmla="*/ 103 w 115"/>
                  <a:gd name="T5" fmla="*/ 12 h 474"/>
                  <a:gd name="T6" fmla="*/ 6 w 115"/>
                  <a:gd name="T7" fmla="*/ 12 h 474"/>
                  <a:gd name="T8" fmla="*/ 6 w 115"/>
                  <a:gd name="T9" fmla="*/ 0 h 474"/>
                  <a:gd name="T10" fmla="*/ 115 w 115"/>
                  <a:gd name="T11" fmla="*/ 0 h 474"/>
                  <a:gd name="T12" fmla="*/ 115 w 115"/>
                  <a:gd name="T13" fmla="*/ 474 h 474"/>
                  <a:gd name="T14" fmla="*/ 0 w 115"/>
                  <a:gd name="T15" fmla="*/ 474 h 474"/>
                  <a:gd name="T16" fmla="*/ 0 w 115"/>
                  <a:gd name="T17" fmla="*/ 468 h 474"/>
                  <a:gd name="T18" fmla="*/ 6 w 115"/>
                  <a:gd name="T19" fmla="*/ 462 h 4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474"/>
                  <a:gd name="T32" fmla="*/ 115 w 115"/>
                  <a:gd name="T33" fmla="*/ 474 h 4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474">
                    <a:moveTo>
                      <a:pt x="6" y="462"/>
                    </a:moveTo>
                    <a:lnTo>
                      <a:pt x="103" y="462"/>
                    </a:lnTo>
                    <a:lnTo>
                      <a:pt x="103" y="12"/>
                    </a:lnTo>
                    <a:lnTo>
                      <a:pt x="6" y="12"/>
                    </a:lnTo>
                    <a:lnTo>
                      <a:pt x="6" y="0"/>
                    </a:lnTo>
                    <a:lnTo>
                      <a:pt x="115" y="0"/>
                    </a:lnTo>
                    <a:lnTo>
                      <a:pt x="115" y="474"/>
                    </a:lnTo>
                    <a:lnTo>
                      <a:pt x="0" y="474"/>
                    </a:lnTo>
                    <a:lnTo>
                      <a:pt x="0" y="468"/>
                    </a:lnTo>
                    <a:lnTo>
                      <a:pt x="6" y="4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96" name="Freeform 157">
                <a:extLst>
                  <a:ext uri="{FF2B5EF4-FFF2-40B4-BE49-F238E27FC236}">
                    <a16:creationId xmlns:a16="http://schemas.microsoft.com/office/drawing/2014/main" id="{652C93BB-C058-46BE-8ACD-1A1A95DA3412}"/>
                  </a:ext>
                </a:extLst>
              </p:cNvPr>
              <p:cNvSpPr>
                <a:spLocks/>
              </p:cNvSpPr>
              <p:nvPr/>
            </p:nvSpPr>
            <p:spPr bwMode="auto">
              <a:xfrm>
                <a:off x="4752" y="2429"/>
                <a:ext cx="12" cy="468"/>
              </a:xfrm>
              <a:custGeom>
                <a:avLst/>
                <a:gdLst>
                  <a:gd name="T0" fmla="*/ 12 w 12"/>
                  <a:gd name="T1" fmla="*/ 6 h 468"/>
                  <a:gd name="T2" fmla="*/ 12 w 12"/>
                  <a:gd name="T3" fmla="*/ 468 h 468"/>
                  <a:gd name="T4" fmla="*/ 0 w 12"/>
                  <a:gd name="T5" fmla="*/ 468 h 468"/>
                  <a:gd name="T6" fmla="*/ 0 w 12"/>
                  <a:gd name="T7" fmla="*/ 0 h 468"/>
                  <a:gd name="T8" fmla="*/ 6 w 12"/>
                  <a:gd name="T9" fmla="*/ 0 h 468"/>
                  <a:gd name="T10" fmla="*/ 12 w 12"/>
                  <a:gd name="T11" fmla="*/ 6 h 468"/>
                  <a:gd name="T12" fmla="*/ 0 60000 65536"/>
                  <a:gd name="T13" fmla="*/ 0 60000 65536"/>
                  <a:gd name="T14" fmla="*/ 0 60000 65536"/>
                  <a:gd name="T15" fmla="*/ 0 60000 65536"/>
                  <a:gd name="T16" fmla="*/ 0 60000 65536"/>
                  <a:gd name="T17" fmla="*/ 0 60000 65536"/>
                  <a:gd name="T18" fmla="*/ 0 w 12"/>
                  <a:gd name="T19" fmla="*/ 0 h 468"/>
                  <a:gd name="T20" fmla="*/ 12 w 12"/>
                  <a:gd name="T21" fmla="*/ 468 h 468"/>
                </a:gdLst>
                <a:ahLst/>
                <a:cxnLst>
                  <a:cxn ang="T12">
                    <a:pos x="T0" y="T1"/>
                  </a:cxn>
                  <a:cxn ang="T13">
                    <a:pos x="T2" y="T3"/>
                  </a:cxn>
                  <a:cxn ang="T14">
                    <a:pos x="T4" y="T5"/>
                  </a:cxn>
                  <a:cxn ang="T15">
                    <a:pos x="T6" y="T7"/>
                  </a:cxn>
                  <a:cxn ang="T16">
                    <a:pos x="T8" y="T9"/>
                  </a:cxn>
                  <a:cxn ang="T17">
                    <a:pos x="T10" y="T11"/>
                  </a:cxn>
                </a:cxnLst>
                <a:rect l="T18" t="T19" r="T20" b="T21"/>
                <a:pathLst>
                  <a:path w="12" h="468">
                    <a:moveTo>
                      <a:pt x="12" y="6"/>
                    </a:moveTo>
                    <a:lnTo>
                      <a:pt x="12" y="468"/>
                    </a:lnTo>
                    <a:lnTo>
                      <a:pt x="0" y="4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97" name="Freeform 158">
                <a:extLst>
                  <a:ext uri="{FF2B5EF4-FFF2-40B4-BE49-F238E27FC236}">
                    <a16:creationId xmlns:a16="http://schemas.microsoft.com/office/drawing/2014/main" id="{8CFD93B8-EEB4-4D76-A99C-8B3D5D92B2B2}"/>
                  </a:ext>
                </a:extLst>
              </p:cNvPr>
              <p:cNvSpPr>
                <a:spLocks/>
              </p:cNvSpPr>
              <p:nvPr/>
            </p:nvSpPr>
            <p:spPr bwMode="auto">
              <a:xfrm>
                <a:off x="5066" y="2332"/>
                <a:ext cx="337" cy="109"/>
              </a:xfrm>
              <a:custGeom>
                <a:avLst/>
                <a:gdLst>
                  <a:gd name="T0" fmla="*/ 6 w 337"/>
                  <a:gd name="T1" fmla="*/ 97 h 109"/>
                  <a:gd name="T2" fmla="*/ 326 w 337"/>
                  <a:gd name="T3" fmla="*/ 97 h 109"/>
                  <a:gd name="T4" fmla="*/ 326 w 337"/>
                  <a:gd name="T5" fmla="*/ 12 h 109"/>
                  <a:gd name="T6" fmla="*/ 6 w 337"/>
                  <a:gd name="T7" fmla="*/ 12 h 109"/>
                  <a:gd name="T8" fmla="*/ 6 w 337"/>
                  <a:gd name="T9" fmla="*/ 0 h 109"/>
                  <a:gd name="T10" fmla="*/ 337 w 337"/>
                  <a:gd name="T11" fmla="*/ 0 h 109"/>
                  <a:gd name="T12" fmla="*/ 337 w 337"/>
                  <a:gd name="T13" fmla="*/ 109 h 109"/>
                  <a:gd name="T14" fmla="*/ 0 w 337"/>
                  <a:gd name="T15" fmla="*/ 109 h 109"/>
                  <a:gd name="T16" fmla="*/ 0 w 337"/>
                  <a:gd name="T17" fmla="*/ 103 h 109"/>
                  <a:gd name="T18" fmla="*/ 6 w 337"/>
                  <a:gd name="T19" fmla="*/ 97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
                  <a:gd name="T31" fmla="*/ 0 h 109"/>
                  <a:gd name="T32" fmla="*/ 337 w 337"/>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 h="109">
                    <a:moveTo>
                      <a:pt x="6" y="97"/>
                    </a:moveTo>
                    <a:lnTo>
                      <a:pt x="326" y="97"/>
                    </a:lnTo>
                    <a:lnTo>
                      <a:pt x="326" y="12"/>
                    </a:lnTo>
                    <a:lnTo>
                      <a:pt x="6" y="12"/>
                    </a:lnTo>
                    <a:lnTo>
                      <a:pt x="6" y="0"/>
                    </a:lnTo>
                    <a:lnTo>
                      <a:pt x="337" y="0"/>
                    </a:lnTo>
                    <a:lnTo>
                      <a:pt x="337" y="109"/>
                    </a:lnTo>
                    <a:lnTo>
                      <a:pt x="0" y="109"/>
                    </a:lnTo>
                    <a:lnTo>
                      <a:pt x="0" y="103"/>
                    </a:lnTo>
                    <a:lnTo>
                      <a:pt x="6"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98" name="Freeform 159">
                <a:extLst>
                  <a:ext uri="{FF2B5EF4-FFF2-40B4-BE49-F238E27FC236}">
                    <a16:creationId xmlns:a16="http://schemas.microsoft.com/office/drawing/2014/main" id="{AFC06776-8AD5-4AE9-8C78-89E916342C6D}"/>
                  </a:ext>
                </a:extLst>
              </p:cNvPr>
              <p:cNvSpPr>
                <a:spLocks/>
              </p:cNvSpPr>
              <p:nvPr/>
            </p:nvSpPr>
            <p:spPr bwMode="auto">
              <a:xfrm>
                <a:off x="5066" y="2332"/>
                <a:ext cx="12" cy="103"/>
              </a:xfrm>
              <a:custGeom>
                <a:avLst/>
                <a:gdLst>
                  <a:gd name="T0" fmla="*/ 12 w 12"/>
                  <a:gd name="T1" fmla="*/ 6 h 103"/>
                  <a:gd name="T2" fmla="*/ 12 w 12"/>
                  <a:gd name="T3" fmla="*/ 103 h 103"/>
                  <a:gd name="T4" fmla="*/ 0 w 12"/>
                  <a:gd name="T5" fmla="*/ 103 h 103"/>
                  <a:gd name="T6" fmla="*/ 0 w 12"/>
                  <a:gd name="T7" fmla="*/ 0 h 103"/>
                  <a:gd name="T8" fmla="*/ 6 w 12"/>
                  <a:gd name="T9" fmla="*/ 0 h 103"/>
                  <a:gd name="T10" fmla="*/ 12 w 12"/>
                  <a:gd name="T11" fmla="*/ 6 h 103"/>
                  <a:gd name="T12" fmla="*/ 0 60000 65536"/>
                  <a:gd name="T13" fmla="*/ 0 60000 65536"/>
                  <a:gd name="T14" fmla="*/ 0 60000 65536"/>
                  <a:gd name="T15" fmla="*/ 0 60000 65536"/>
                  <a:gd name="T16" fmla="*/ 0 60000 65536"/>
                  <a:gd name="T17" fmla="*/ 0 60000 65536"/>
                  <a:gd name="T18" fmla="*/ 0 w 12"/>
                  <a:gd name="T19" fmla="*/ 0 h 103"/>
                  <a:gd name="T20" fmla="*/ 12 w 12"/>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2" h="103">
                    <a:moveTo>
                      <a:pt x="12" y="6"/>
                    </a:moveTo>
                    <a:lnTo>
                      <a:pt x="12" y="103"/>
                    </a:lnTo>
                    <a:lnTo>
                      <a:pt x="0" y="103"/>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00" name="Freeform 160">
                <a:extLst>
                  <a:ext uri="{FF2B5EF4-FFF2-40B4-BE49-F238E27FC236}">
                    <a16:creationId xmlns:a16="http://schemas.microsoft.com/office/drawing/2014/main" id="{4937982B-196A-4651-B8EF-8406582CC6BE}"/>
                  </a:ext>
                </a:extLst>
              </p:cNvPr>
              <p:cNvSpPr>
                <a:spLocks/>
              </p:cNvSpPr>
              <p:nvPr/>
            </p:nvSpPr>
            <p:spPr bwMode="auto">
              <a:xfrm>
                <a:off x="5175" y="2338"/>
                <a:ext cx="114" cy="565"/>
              </a:xfrm>
              <a:custGeom>
                <a:avLst/>
                <a:gdLst>
                  <a:gd name="T0" fmla="*/ 5 w 114"/>
                  <a:gd name="T1" fmla="*/ 553 h 565"/>
                  <a:gd name="T2" fmla="*/ 102 w 114"/>
                  <a:gd name="T3" fmla="*/ 553 h 565"/>
                  <a:gd name="T4" fmla="*/ 102 w 114"/>
                  <a:gd name="T5" fmla="*/ 11 h 565"/>
                  <a:gd name="T6" fmla="*/ 5 w 114"/>
                  <a:gd name="T7" fmla="*/ 11 h 565"/>
                  <a:gd name="T8" fmla="*/ 5 w 114"/>
                  <a:gd name="T9" fmla="*/ 0 h 565"/>
                  <a:gd name="T10" fmla="*/ 114 w 114"/>
                  <a:gd name="T11" fmla="*/ 0 h 565"/>
                  <a:gd name="T12" fmla="*/ 114 w 114"/>
                  <a:gd name="T13" fmla="*/ 565 h 565"/>
                  <a:gd name="T14" fmla="*/ 0 w 114"/>
                  <a:gd name="T15" fmla="*/ 565 h 565"/>
                  <a:gd name="T16" fmla="*/ 0 w 114"/>
                  <a:gd name="T17" fmla="*/ 559 h 565"/>
                  <a:gd name="T18" fmla="*/ 5 w 114"/>
                  <a:gd name="T19" fmla="*/ 553 h 5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565"/>
                  <a:gd name="T32" fmla="*/ 114 w 114"/>
                  <a:gd name="T33" fmla="*/ 565 h 5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565">
                    <a:moveTo>
                      <a:pt x="5" y="553"/>
                    </a:moveTo>
                    <a:lnTo>
                      <a:pt x="102" y="553"/>
                    </a:lnTo>
                    <a:lnTo>
                      <a:pt x="102" y="11"/>
                    </a:lnTo>
                    <a:lnTo>
                      <a:pt x="5" y="11"/>
                    </a:lnTo>
                    <a:lnTo>
                      <a:pt x="5" y="0"/>
                    </a:lnTo>
                    <a:lnTo>
                      <a:pt x="114" y="0"/>
                    </a:lnTo>
                    <a:lnTo>
                      <a:pt x="114" y="565"/>
                    </a:lnTo>
                    <a:lnTo>
                      <a:pt x="0" y="565"/>
                    </a:lnTo>
                    <a:lnTo>
                      <a:pt x="0" y="559"/>
                    </a:lnTo>
                    <a:lnTo>
                      <a:pt x="5" y="55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02" name="Freeform 161">
                <a:extLst>
                  <a:ext uri="{FF2B5EF4-FFF2-40B4-BE49-F238E27FC236}">
                    <a16:creationId xmlns:a16="http://schemas.microsoft.com/office/drawing/2014/main" id="{DE2F3E37-E0B4-4E70-A08C-3CBCC667040D}"/>
                  </a:ext>
                </a:extLst>
              </p:cNvPr>
              <p:cNvSpPr>
                <a:spLocks/>
              </p:cNvSpPr>
              <p:nvPr/>
            </p:nvSpPr>
            <p:spPr bwMode="auto">
              <a:xfrm>
                <a:off x="5175" y="2338"/>
                <a:ext cx="11" cy="559"/>
              </a:xfrm>
              <a:custGeom>
                <a:avLst/>
                <a:gdLst>
                  <a:gd name="T0" fmla="*/ 11 w 11"/>
                  <a:gd name="T1" fmla="*/ 6 h 559"/>
                  <a:gd name="T2" fmla="*/ 11 w 11"/>
                  <a:gd name="T3" fmla="*/ 559 h 559"/>
                  <a:gd name="T4" fmla="*/ 0 w 11"/>
                  <a:gd name="T5" fmla="*/ 559 h 559"/>
                  <a:gd name="T6" fmla="*/ 0 w 11"/>
                  <a:gd name="T7" fmla="*/ 0 h 559"/>
                  <a:gd name="T8" fmla="*/ 5 w 11"/>
                  <a:gd name="T9" fmla="*/ 0 h 559"/>
                  <a:gd name="T10" fmla="*/ 11 w 11"/>
                  <a:gd name="T11" fmla="*/ 6 h 559"/>
                  <a:gd name="T12" fmla="*/ 0 60000 65536"/>
                  <a:gd name="T13" fmla="*/ 0 60000 65536"/>
                  <a:gd name="T14" fmla="*/ 0 60000 65536"/>
                  <a:gd name="T15" fmla="*/ 0 60000 65536"/>
                  <a:gd name="T16" fmla="*/ 0 60000 65536"/>
                  <a:gd name="T17" fmla="*/ 0 60000 65536"/>
                  <a:gd name="T18" fmla="*/ 0 w 11"/>
                  <a:gd name="T19" fmla="*/ 0 h 559"/>
                  <a:gd name="T20" fmla="*/ 11 w 11"/>
                  <a:gd name="T21" fmla="*/ 559 h 559"/>
                </a:gdLst>
                <a:ahLst/>
                <a:cxnLst>
                  <a:cxn ang="T12">
                    <a:pos x="T0" y="T1"/>
                  </a:cxn>
                  <a:cxn ang="T13">
                    <a:pos x="T2" y="T3"/>
                  </a:cxn>
                  <a:cxn ang="T14">
                    <a:pos x="T4" y="T5"/>
                  </a:cxn>
                  <a:cxn ang="T15">
                    <a:pos x="T6" y="T7"/>
                  </a:cxn>
                  <a:cxn ang="T16">
                    <a:pos x="T8" y="T9"/>
                  </a:cxn>
                  <a:cxn ang="T17">
                    <a:pos x="T10" y="T11"/>
                  </a:cxn>
                </a:cxnLst>
                <a:rect l="T18" t="T19" r="T20" b="T21"/>
                <a:pathLst>
                  <a:path w="11" h="559">
                    <a:moveTo>
                      <a:pt x="11" y="6"/>
                    </a:moveTo>
                    <a:lnTo>
                      <a:pt x="11" y="559"/>
                    </a:lnTo>
                    <a:lnTo>
                      <a:pt x="0" y="559"/>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03" name="Freeform 162">
                <a:extLst>
                  <a:ext uri="{FF2B5EF4-FFF2-40B4-BE49-F238E27FC236}">
                    <a16:creationId xmlns:a16="http://schemas.microsoft.com/office/drawing/2014/main" id="{E8DF691C-B2EF-48F6-A206-1852014B9220}"/>
                  </a:ext>
                </a:extLst>
              </p:cNvPr>
              <p:cNvSpPr>
                <a:spLocks/>
              </p:cNvSpPr>
              <p:nvPr/>
            </p:nvSpPr>
            <p:spPr bwMode="auto">
              <a:xfrm>
                <a:off x="4964" y="2429"/>
                <a:ext cx="114" cy="479"/>
              </a:xfrm>
              <a:custGeom>
                <a:avLst/>
                <a:gdLst>
                  <a:gd name="T0" fmla="*/ 5 w 114"/>
                  <a:gd name="T1" fmla="*/ 468 h 479"/>
                  <a:gd name="T2" fmla="*/ 102 w 114"/>
                  <a:gd name="T3" fmla="*/ 468 h 479"/>
                  <a:gd name="T4" fmla="*/ 102 w 114"/>
                  <a:gd name="T5" fmla="*/ 12 h 479"/>
                  <a:gd name="T6" fmla="*/ 5 w 114"/>
                  <a:gd name="T7" fmla="*/ 12 h 479"/>
                  <a:gd name="T8" fmla="*/ 5 w 114"/>
                  <a:gd name="T9" fmla="*/ 0 h 479"/>
                  <a:gd name="T10" fmla="*/ 114 w 114"/>
                  <a:gd name="T11" fmla="*/ 0 h 479"/>
                  <a:gd name="T12" fmla="*/ 114 w 114"/>
                  <a:gd name="T13" fmla="*/ 479 h 479"/>
                  <a:gd name="T14" fmla="*/ 0 w 114"/>
                  <a:gd name="T15" fmla="*/ 479 h 479"/>
                  <a:gd name="T16" fmla="*/ 0 w 114"/>
                  <a:gd name="T17" fmla="*/ 474 h 479"/>
                  <a:gd name="T18" fmla="*/ 5 w 114"/>
                  <a:gd name="T19" fmla="*/ 468 h 4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79"/>
                  <a:gd name="T32" fmla="*/ 114 w 114"/>
                  <a:gd name="T33" fmla="*/ 479 h 4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79">
                    <a:moveTo>
                      <a:pt x="5" y="468"/>
                    </a:moveTo>
                    <a:lnTo>
                      <a:pt x="102" y="468"/>
                    </a:lnTo>
                    <a:lnTo>
                      <a:pt x="102" y="12"/>
                    </a:lnTo>
                    <a:lnTo>
                      <a:pt x="5" y="12"/>
                    </a:lnTo>
                    <a:lnTo>
                      <a:pt x="5" y="0"/>
                    </a:lnTo>
                    <a:lnTo>
                      <a:pt x="114" y="0"/>
                    </a:lnTo>
                    <a:lnTo>
                      <a:pt x="114" y="479"/>
                    </a:lnTo>
                    <a:lnTo>
                      <a:pt x="0" y="479"/>
                    </a:lnTo>
                    <a:lnTo>
                      <a:pt x="0" y="474"/>
                    </a:lnTo>
                    <a:lnTo>
                      <a:pt x="5" y="4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04" name="Freeform 163">
                <a:extLst>
                  <a:ext uri="{FF2B5EF4-FFF2-40B4-BE49-F238E27FC236}">
                    <a16:creationId xmlns:a16="http://schemas.microsoft.com/office/drawing/2014/main" id="{D9BC8D2B-76DB-4D7C-B83B-8CA97FF8CA80}"/>
                  </a:ext>
                </a:extLst>
              </p:cNvPr>
              <p:cNvSpPr>
                <a:spLocks/>
              </p:cNvSpPr>
              <p:nvPr/>
            </p:nvSpPr>
            <p:spPr bwMode="auto">
              <a:xfrm>
                <a:off x="4964" y="2429"/>
                <a:ext cx="11" cy="474"/>
              </a:xfrm>
              <a:custGeom>
                <a:avLst/>
                <a:gdLst>
                  <a:gd name="T0" fmla="*/ 11 w 11"/>
                  <a:gd name="T1" fmla="*/ 6 h 474"/>
                  <a:gd name="T2" fmla="*/ 11 w 11"/>
                  <a:gd name="T3" fmla="*/ 474 h 474"/>
                  <a:gd name="T4" fmla="*/ 0 w 11"/>
                  <a:gd name="T5" fmla="*/ 474 h 474"/>
                  <a:gd name="T6" fmla="*/ 0 w 11"/>
                  <a:gd name="T7" fmla="*/ 0 h 474"/>
                  <a:gd name="T8" fmla="*/ 5 w 11"/>
                  <a:gd name="T9" fmla="*/ 0 h 474"/>
                  <a:gd name="T10" fmla="*/ 11 w 11"/>
                  <a:gd name="T11" fmla="*/ 6 h 474"/>
                  <a:gd name="T12" fmla="*/ 0 60000 65536"/>
                  <a:gd name="T13" fmla="*/ 0 60000 65536"/>
                  <a:gd name="T14" fmla="*/ 0 60000 65536"/>
                  <a:gd name="T15" fmla="*/ 0 60000 65536"/>
                  <a:gd name="T16" fmla="*/ 0 60000 65536"/>
                  <a:gd name="T17" fmla="*/ 0 60000 65536"/>
                  <a:gd name="T18" fmla="*/ 0 w 11"/>
                  <a:gd name="T19" fmla="*/ 0 h 474"/>
                  <a:gd name="T20" fmla="*/ 11 w 11"/>
                  <a:gd name="T21" fmla="*/ 474 h 474"/>
                </a:gdLst>
                <a:ahLst/>
                <a:cxnLst>
                  <a:cxn ang="T12">
                    <a:pos x="T0" y="T1"/>
                  </a:cxn>
                  <a:cxn ang="T13">
                    <a:pos x="T2" y="T3"/>
                  </a:cxn>
                  <a:cxn ang="T14">
                    <a:pos x="T4" y="T5"/>
                  </a:cxn>
                  <a:cxn ang="T15">
                    <a:pos x="T6" y="T7"/>
                  </a:cxn>
                  <a:cxn ang="T16">
                    <a:pos x="T8" y="T9"/>
                  </a:cxn>
                  <a:cxn ang="T17">
                    <a:pos x="T10" y="T11"/>
                  </a:cxn>
                </a:cxnLst>
                <a:rect l="T18" t="T19" r="T20" b="T21"/>
                <a:pathLst>
                  <a:path w="11" h="474">
                    <a:moveTo>
                      <a:pt x="11" y="6"/>
                    </a:moveTo>
                    <a:lnTo>
                      <a:pt x="11" y="474"/>
                    </a:lnTo>
                    <a:lnTo>
                      <a:pt x="0" y="474"/>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05" name="Freeform 164">
                <a:extLst>
                  <a:ext uri="{FF2B5EF4-FFF2-40B4-BE49-F238E27FC236}">
                    <a16:creationId xmlns:a16="http://schemas.microsoft.com/office/drawing/2014/main" id="{5314E357-7E39-4FF4-8117-E854AE7861AA}"/>
                  </a:ext>
                </a:extLst>
              </p:cNvPr>
              <p:cNvSpPr>
                <a:spLocks/>
              </p:cNvSpPr>
              <p:nvPr/>
            </p:nvSpPr>
            <p:spPr bwMode="auto">
              <a:xfrm>
                <a:off x="4222" y="2520"/>
                <a:ext cx="1175" cy="109"/>
              </a:xfrm>
              <a:custGeom>
                <a:avLst/>
                <a:gdLst>
                  <a:gd name="T0" fmla="*/ 1175 w 1175"/>
                  <a:gd name="T1" fmla="*/ 103 h 109"/>
                  <a:gd name="T2" fmla="*/ 1175 w 1175"/>
                  <a:gd name="T3" fmla="*/ 109 h 109"/>
                  <a:gd name="T4" fmla="*/ 0 w 1175"/>
                  <a:gd name="T5" fmla="*/ 109 h 109"/>
                  <a:gd name="T6" fmla="*/ 0 w 1175"/>
                  <a:gd name="T7" fmla="*/ 6 h 109"/>
                  <a:gd name="T8" fmla="*/ 1170 w 1175"/>
                  <a:gd name="T9" fmla="*/ 0 h 109"/>
                  <a:gd name="T10" fmla="*/ 1170 w 1175"/>
                  <a:gd name="T11" fmla="*/ 12 h 109"/>
                  <a:gd name="T12" fmla="*/ 11 w 1175"/>
                  <a:gd name="T13" fmla="*/ 17 h 109"/>
                  <a:gd name="T14" fmla="*/ 11 w 1175"/>
                  <a:gd name="T15" fmla="*/ 97 h 109"/>
                  <a:gd name="T16" fmla="*/ 1170 w 1175"/>
                  <a:gd name="T17" fmla="*/ 97 h 109"/>
                  <a:gd name="T18" fmla="*/ 1175 w 1175"/>
                  <a:gd name="T19" fmla="*/ 103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5"/>
                  <a:gd name="T31" fmla="*/ 0 h 109"/>
                  <a:gd name="T32" fmla="*/ 1175 w 1175"/>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5" h="109">
                    <a:moveTo>
                      <a:pt x="1175" y="103"/>
                    </a:moveTo>
                    <a:lnTo>
                      <a:pt x="1175" y="109"/>
                    </a:lnTo>
                    <a:lnTo>
                      <a:pt x="0" y="109"/>
                    </a:lnTo>
                    <a:lnTo>
                      <a:pt x="0" y="6"/>
                    </a:lnTo>
                    <a:lnTo>
                      <a:pt x="1170" y="0"/>
                    </a:lnTo>
                    <a:lnTo>
                      <a:pt x="1170" y="12"/>
                    </a:lnTo>
                    <a:lnTo>
                      <a:pt x="11" y="17"/>
                    </a:lnTo>
                    <a:lnTo>
                      <a:pt x="11" y="97"/>
                    </a:lnTo>
                    <a:lnTo>
                      <a:pt x="1170" y="97"/>
                    </a:lnTo>
                    <a:lnTo>
                      <a:pt x="1175" y="10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06" name="Freeform 165">
                <a:extLst>
                  <a:ext uri="{FF2B5EF4-FFF2-40B4-BE49-F238E27FC236}">
                    <a16:creationId xmlns:a16="http://schemas.microsoft.com/office/drawing/2014/main" id="{9FE1ED5D-E9D1-4C0A-AF8C-934E84D388EE}"/>
                  </a:ext>
                </a:extLst>
              </p:cNvPr>
              <p:cNvSpPr>
                <a:spLocks/>
              </p:cNvSpPr>
              <p:nvPr/>
            </p:nvSpPr>
            <p:spPr bwMode="auto">
              <a:xfrm>
                <a:off x="5386" y="2520"/>
                <a:ext cx="11" cy="103"/>
              </a:xfrm>
              <a:custGeom>
                <a:avLst/>
                <a:gdLst>
                  <a:gd name="T0" fmla="*/ 6 w 11"/>
                  <a:gd name="T1" fmla="*/ 0 h 103"/>
                  <a:gd name="T2" fmla="*/ 11 w 11"/>
                  <a:gd name="T3" fmla="*/ 0 h 103"/>
                  <a:gd name="T4" fmla="*/ 11 w 11"/>
                  <a:gd name="T5" fmla="*/ 103 h 103"/>
                  <a:gd name="T6" fmla="*/ 0 w 11"/>
                  <a:gd name="T7" fmla="*/ 103 h 103"/>
                  <a:gd name="T8" fmla="*/ 0 w 11"/>
                  <a:gd name="T9" fmla="*/ 6 h 103"/>
                  <a:gd name="T10" fmla="*/ 6 w 11"/>
                  <a:gd name="T11" fmla="*/ 0 h 103"/>
                  <a:gd name="T12" fmla="*/ 0 60000 65536"/>
                  <a:gd name="T13" fmla="*/ 0 60000 65536"/>
                  <a:gd name="T14" fmla="*/ 0 60000 65536"/>
                  <a:gd name="T15" fmla="*/ 0 60000 65536"/>
                  <a:gd name="T16" fmla="*/ 0 60000 65536"/>
                  <a:gd name="T17" fmla="*/ 0 60000 65536"/>
                  <a:gd name="T18" fmla="*/ 0 w 11"/>
                  <a:gd name="T19" fmla="*/ 0 h 103"/>
                  <a:gd name="T20" fmla="*/ 11 w 11"/>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1" h="103">
                    <a:moveTo>
                      <a:pt x="6" y="0"/>
                    </a:moveTo>
                    <a:lnTo>
                      <a:pt x="11" y="0"/>
                    </a:lnTo>
                    <a:lnTo>
                      <a:pt x="11" y="103"/>
                    </a:lnTo>
                    <a:lnTo>
                      <a:pt x="0" y="103"/>
                    </a:lnTo>
                    <a:lnTo>
                      <a:pt x="0" y="6"/>
                    </a:lnTo>
                    <a:lnTo>
                      <a:pt x="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07" name="Freeform 166">
                <a:extLst>
                  <a:ext uri="{FF2B5EF4-FFF2-40B4-BE49-F238E27FC236}">
                    <a16:creationId xmlns:a16="http://schemas.microsoft.com/office/drawing/2014/main" id="{E67A6082-39FA-461F-A064-6C92A5064CD7}"/>
                  </a:ext>
                </a:extLst>
              </p:cNvPr>
              <p:cNvSpPr>
                <a:spLocks/>
              </p:cNvSpPr>
              <p:nvPr/>
            </p:nvSpPr>
            <p:spPr bwMode="auto">
              <a:xfrm>
                <a:off x="4222" y="2714"/>
                <a:ext cx="1175" cy="109"/>
              </a:xfrm>
              <a:custGeom>
                <a:avLst/>
                <a:gdLst>
                  <a:gd name="T0" fmla="*/ 5 w 1175"/>
                  <a:gd name="T1" fmla="*/ 97 h 109"/>
                  <a:gd name="T2" fmla="*/ 1164 w 1175"/>
                  <a:gd name="T3" fmla="*/ 97 h 109"/>
                  <a:gd name="T4" fmla="*/ 1164 w 1175"/>
                  <a:gd name="T5" fmla="*/ 12 h 109"/>
                  <a:gd name="T6" fmla="*/ 5 w 1175"/>
                  <a:gd name="T7" fmla="*/ 12 h 109"/>
                  <a:gd name="T8" fmla="*/ 5 w 1175"/>
                  <a:gd name="T9" fmla="*/ 0 h 109"/>
                  <a:gd name="T10" fmla="*/ 1175 w 1175"/>
                  <a:gd name="T11" fmla="*/ 0 h 109"/>
                  <a:gd name="T12" fmla="*/ 1175 w 1175"/>
                  <a:gd name="T13" fmla="*/ 109 h 109"/>
                  <a:gd name="T14" fmla="*/ 0 w 1175"/>
                  <a:gd name="T15" fmla="*/ 109 h 109"/>
                  <a:gd name="T16" fmla="*/ 0 w 1175"/>
                  <a:gd name="T17" fmla="*/ 103 h 109"/>
                  <a:gd name="T18" fmla="*/ 5 w 1175"/>
                  <a:gd name="T19" fmla="*/ 97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5"/>
                  <a:gd name="T31" fmla="*/ 0 h 109"/>
                  <a:gd name="T32" fmla="*/ 1175 w 1175"/>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5" h="109">
                    <a:moveTo>
                      <a:pt x="5" y="97"/>
                    </a:moveTo>
                    <a:lnTo>
                      <a:pt x="1164" y="97"/>
                    </a:lnTo>
                    <a:lnTo>
                      <a:pt x="1164" y="12"/>
                    </a:lnTo>
                    <a:lnTo>
                      <a:pt x="5" y="12"/>
                    </a:lnTo>
                    <a:lnTo>
                      <a:pt x="5" y="0"/>
                    </a:lnTo>
                    <a:lnTo>
                      <a:pt x="1175" y="0"/>
                    </a:lnTo>
                    <a:lnTo>
                      <a:pt x="1175" y="109"/>
                    </a:lnTo>
                    <a:lnTo>
                      <a:pt x="0" y="109"/>
                    </a:lnTo>
                    <a:lnTo>
                      <a:pt x="0" y="103"/>
                    </a:lnTo>
                    <a:lnTo>
                      <a:pt x="5"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08" name="Freeform 167">
                <a:extLst>
                  <a:ext uri="{FF2B5EF4-FFF2-40B4-BE49-F238E27FC236}">
                    <a16:creationId xmlns:a16="http://schemas.microsoft.com/office/drawing/2014/main" id="{8300CABF-E58A-4428-828C-EB6E2145D473}"/>
                  </a:ext>
                </a:extLst>
              </p:cNvPr>
              <p:cNvSpPr>
                <a:spLocks/>
              </p:cNvSpPr>
              <p:nvPr/>
            </p:nvSpPr>
            <p:spPr bwMode="auto">
              <a:xfrm>
                <a:off x="4222" y="2714"/>
                <a:ext cx="11" cy="103"/>
              </a:xfrm>
              <a:custGeom>
                <a:avLst/>
                <a:gdLst>
                  <a:gd name="T0" fmla="*/ 11 w 11"/>
                  <a:gd name="T1" fmla="*/ 6 h 103"/>
                  <a:gd name="T2" fmla="*/ 11 w 11"/>
                  <a:gd name="T3" fmla="*/ 103 h 103"/>
                  <a:gd name="T4" fmla="*/ 0 w 11"/>
                  <a:gd name="T5" fmla="*/ 103 h 103"/>
                  <a:gd name="T6" fmla="*/ 0 w 11"/>
                  <a:gd name="T7" fmla="*/ 0 h 103"/>
                  <a:gd name="T8" fmla="*/ 5 w 11"/>
                  <a:gd name="T9" fmla="*/ 0 h 103"/>
                  <a:gd name="T10" fmla="*/ 11 w 11"/>
                  <a:gd name="T11" fmla="*/ 6 h 103"/>
                  <a:gd name="T12" fmla="*/ 0 60000 65536"/>
                  <a:gd name="T13" fmla="*/ 0 60000 65536"/>
                  <a:gd name="T14" fmla="*/ 0 60000 65536"/>
                  <a:gd name="T15" fmla="*/ 0 60000 65536"/>
                  <a:gd name="T16" fmla="*/ 0 60000 65536"/>
                  <a:gd name="T17" fmla="*/ 0 60000 65536"/>
                  <a:gd name="T18" fmla="*/ 0 w 11"/>
                  <a:gd name="T19" fmla="*/ 0 h 103"/>
                  <a:gd name="T20" fmla="*/ 11 w 11"/>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1" h="103">
                    <a:moveTo>
                      <a:pt x="11" y="6"/>
                    </a:moveTo>
                    <a:lnTo>
                      <a:pt x="11" y="103"/>
                    </a:lnTo>
                    <a:lnTo>
                      <a:pt x="0" y="103"/>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38" name="Rectangle 12">
              <a:extLst>
                <a:ext uri="{FF2B5EF4-FFF2-40B4-BE49-F238E27FC236}">
                  <a16:creationId xmlns:a16="http://schemas.microsoft.com/office/drawing/2014/main" id="{F0A150FA-CA99-4924-BE26-BF8F2D1AC96B}"/>
                </a:ext>
              </a:extLst>
            </p:cNvPr>
            <p:cNvSpPr>
              <a:spLocks noChangeArrowheads="1"/>
            </p:cNvSpPr>
            <p:nvPr/>
          </p:nvSpPr>
          <p:spPr bwMode="auto">
            <a:xfrm>
              <a:off x="2487344" y="2759274"/>
              <a:ext cx="210340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sz="1800" dirty="0">
                  <a:latin typeface="Century Gothic" panose="020B0502020202020204" pitchFamily="34" charset="0"/>
                </a:rPr>
                <a:t>Information </a:t>
              </a:r>
            </a:p>
            <a:p>
              <a:pPr algn="ctr"/>
              <a:r>
                <a:rPr lang="en-US" sz="1800" dirty="0">
                  <a:latin typeface="Century Gothic" panose="020B0502020202020204" pitchFamily="34" charset="0"/>
                </a:rPr>
                <a:t>(Classified Image)</a:t>
              </a:r>
              <a:endParaRPr lang="en-US" sz="1800" b="1" dirty="0">
                <a:latin typeface="Century Gothic" panose="020B0502020202020204" pitchFamily="34" charset="0"/>
              </a:endParaRPr>
            </a:p>
          </p:txBody>
        </p:sp>
      </p:grpSp>
      <p:sp>
        <p:nvSpPr>
          <p:cNvPr id="3" name="Content Placeholder 2"/>
          <p:cNvSpPr>
            <a:spLocks noGrp="1"/>
          </p:cNvSpPr>
          <p:nvPr>
            <p:ph idx="1"/>
          </p:nvPr>
        </p:nvSpPr>
        <p:spPr>
          <a:xfrm>
            <a:off x="483656" y="1275555"/>
            <a:ext cx="11224691" cy="766157"/>
          </a:xfrm>
        </p:spPr>
        <p:txBody>
          <a:bodyPr/>
          <a:lstStyle/>
          <a:p>
            <a:pPr marL="146278" indent="0">
              <a:buNone/>
            </a:pPr>
            <a:r>
              <a:rPr lang="es" dirty="0">
                <a:latin typeface="Century Gothic" panose="020B0502020202020204" pitchFamily="34" charset="0"/>
              </a:rPr>
              <a:t>La firma espectral de cada píxel se compara con las firmas de entrenamiento y la imagen se clasifica en consecuencia.</a:t>
            </a:r>
          </a:p>
        </p:txBody>
      </p:sp>
      <p:sp>
        <p:nvSpPr>
          <p:cNvPr id="169" name="Text Box 39"/>
          <p:cNvSpPr txBox="1">
            <a:spLocks noChangeArrowheads="1"/>
          </p:cNvSpPr>
          <p:nvPr/>
        </p:nvSpPr>
        <p:spPr bwMode="auto">
          <a:xfrm>
            <a:off x="5855404" y="2328282"/>
            <a:ext cx="2222072"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s" sz="1800" dirty="0">
                <a:latin typeface="Century Gothic" panose="020B0502020202020204" pitchFamily="34" charset="0"/>
              </a:rPr>
              <a:t>Firma espectral del siguiente píxel a clasificar</a:t>
            </a:r>
          </a:p>
        </p:txBody>
      </p:sp>
      <p:grpSp>
        <p:nvGrpSpPr>
          <p:cNvPr id="170" name="Group 169"/>
          <p:cNvGrpSpPr/>
          <p:nvPr/>
        </p:nvGrpSpPr>
        <p:grpSpPr>
          <a:xfrm>
            <a:off x="6166855" y="4013598"/>
            <a:ext cx="1599173" cy="1368723"/>
            <a:chOff x="7190327" y="2167216"/>
            <a:chExt cx="1199692" cy="1026810"/>
          </a:xfrm>
        </p:grpSpPr>
        <p:sp>
          <p:nvSpPr>
            <p:cNvPr id="171" name="Freeform 184"/>
            <p:cNvSpPr>
              <a:spLocks/>
            </p:cNvSpPr>
            <p:nvPr/>
          </p:nvSpPr>
          <p:spPr bwMode="auto">
            <a:xfrm>
              <a:off x="7279388" y="2502142"/>
              <a:ext cx="138584" cy="438600"/>
            </a:xfrm>
            <a:custGeom>
              <a:avLst/>
              <a:gdLst>
                <a:gd name="T0" fmla="*/ 0 w 774"/>
                <a:gd name="T1" fmla="*/ 439 h 481"/>
                <a:gd name="T2" fmla="*/ 36 w 774"/>
                <a:gd name="T3" fmla="*/ 385 h 481"/>
                <a:gd name="T4" fmla="*/ 102 w 774"/>
                <a:gd name="T5" fmla="*/ 367 h 481"/>
                <a:gd name="T6" fmla="*/ 138 w 774"/>
                <a:gd name="T7" fmla="*/ 391 h 481"/>
                <a:gd name="T8" fmla="*/ 168 w 774"/>
                <a:gd name="T9" fmla="*/ 439 h 481"/>
                <a:gd name="T10" fmla="*/ 204 w 774"/>
                <a:gd name="T11" fmla="*/ 481 h 481"/>
                <a:gd name="T12" fmla="*/ 258 w 774"/>
                <a:gd name="T13" fmla="*/ 439 h 481"/>
                <a:gd name="T14" fmla="*/ 270 w 774"/>
                <a:gd name="T15" fmla="*/ 355 h 481"/>
                <a:gd name="T16" fmla="*/ 294 w 774"/>
                <a:gd name="T17" fmla="*/ 253 h 481"/>
                <a:gd name="T18" fmla="*/ 318 w 774"/>
                <a:gd name="T19" fmla="*/ 181 h 481"/>
                <a:gd name="T20" fmla="*/ 366 w 774"/>
                <a:gd name="T21" fmla="*/ 91 h 481"/>
                <a:gd name="T22" fmla="*/ 390 w 774"/>
                <a:gd name="T23" fmla="*/ 31 h 481"/>
                <a:gd name="T24" fmla="*/ 426 w 774"/>
                <a:gd name="T25" fmla="*/ 1 h 481"/>
                <a:gd name="T26" fmla="*/ 456 w 774"/>
                <a:gd name="T27" fmla="*/ 25 h 481"/>
                <a:gd name="T28" fmla="*/ 468 w 774"/>
                <a:gd name="T29" fmla="*/ 85 h 481"/>
                <a:gd name="T30" fmla="*/ 480 w 774"/>
                <a:gd name="T31" fmla="*/ 127 h 481"/>
                <a:gd name="T32" fmla="*/ 504 w 774"/>
                <a:gd name="T33" fmla="*/ 169 h 481"/>
                <a:gd name="T34" fmla="*/ 540 w 774"/>
                <a:gd name="T35" fmla="*/ 205 h 481"/>
                <a:gd name="T36" fmla="*/ 588 w 774"/>
                <a:gd name="T37" fmla="*/ 199 h 481"/>
                <a:gd name="T38" fmla="*/ 624 w 774"/>
                <a:gd name="T39" fmla="*/ 139 h 481"/>
                <a:gd name="T40" fmla="*/ 666 w 774"/>
                <a:gd name="T41" fmla="*/ 103 h 481"/>
                <a:gd name="T42" fmla="*/ 714 w 774"/>
                <a:gd name="T43" fmla="*/ 91 h 481"/>
                <a:gd name="T44" fmla="*/ 750 w 774"/>
                <a:gd name="T45" fmla="*/ 115 h 481"/>
                <a:gd name="T46" fmla="*/ 774 w 774"/>
                <a:gd name="T47" fmla="*/ 163 h 4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4"/>
                <a:gd name="T73" fmla="*/ 0 h 481"/>
                <a:gd name="T74" fmla="*/ 774 w 774"/>
                <a:gd name="T75" fmla="*/ 481 h 48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4" h="481">
                  <a:moveTo>
                    <a:pt x="0" y="439"/>
                  </a:moveTo>
                  <a:cubicBezTo>
                    <a:pt x="9" y="418"/>
                    <a:pt x="19" y="397"/>
                    <a:pt x="36" y="385"/>
                  </a:cubicBezTo>
                  <a:cubicBezTo>
                    <a:pt x="53" y="373"/>
                    <a:pt x="85" y="366"/>
                    <a:pt x="102" y="367"/>
                  </a:cubicBezTo>
                  <a:cubicBezTo>
                    <a:pt x="119" y="368"/>
                    <a:pt x="127" y="379"/>
                    <a:pt x="138" y="391"/>
                  </a:cubicBezTo>
                  <a:cubicBezTo>
                    <a:pt x="149" y="403"/>
                    <a:pt x="157" y="424"/>
                    <a:pt x="168" y="439"/>
                  </a:cubicBezTo>
                  <a:cubicBezTo>
                    <a:pt x="179" y="454"/>
                    <a:pt x="189" y="481"/>
                    <a:pt x="204" y="481"/>
                  </a:cubicBezTo>
                  <a:cubicBezTo>
                    <a:pt x="219" y="481"/>
                    <a:pt x="247" y="460"/>
                    <a:pt x="258" y="439"/>
                  </a:cubicBezTo>
                  <a:cubicBezTo>
                    <a:pt x="269" y="418"/>
                    <a:pt x="264" y="386"/>
                    <a:pt x="270" y="355"/>
                  </a:cubicBezTo>
                  <a:cubicBezTo>
                    <a:pt x="276" y="324"/>
                    <a:pt x="286" y="282"/>
                    <a:pt x="294" y="253"/>
                  </a:cubicBezTo>
                  <a:cubicBezTo>
                    <a:pt x="302" y="224"/>
                    <a:pt x="306" y="208"/>
                    <a:pt x="318" y="181"/>
                  </a:cubicBezTo>
                  <a:cubicBezTo>
                    <a:pt x="330" y="154"/>
                    <a:pt x="354" y="116"/>
                    <a:pt x="366" y="91"/>
                  </a:cubicBezTo>
                  <a:cubicBezTo>
                    <a:pt x="378" y="66"/>
                    <a:pt x="380" y="46"/>
                    <a:pt x="390" y="31"/>
                  </a:cubicBezTo>
                  <a:cubicBezTo>
                    <a:pt x="400" y="16"/>
                    <a:pt x="415" y="2"/>
                    <a:pt x="426" y="1"/>
                  </a:cubicBezTo>
                  <a:cubicBezTo>
                    <a:pt x="437" y="0"/>
                    <a:pt x="449" y="11"/>
                    <a:pt x="456" y="25"/>
                  </a:cubicBezTo>
                  <a:cubicBezTo>
                    <a:pt x="463" y="39"/>
                    <a:pt x="464" y="68"/>
                    <a:pt x="468" y="85"/>
                  </a:cubicBezTo>
                  <a:cubicBezTo>
                    <a:pt x="472" y="102"/>
                    <a:pt x="474" y="113"/>
                    <a:pt x="480" y="127"/>
                  </a:cubicBezTo>
                  <a:cubicBezTo>
                    <a:pt x="486" y="141"/>
                    <a:pt x="494" y="156"/>
                    <a:pt x="504" y="169"/>
                  </a:cubicBezTo>
                  <a:cubicBezTo>
                    <a:pt x="514" y="182"/>
                    <a:pt x="526" y="200"/>
                    <a:pt x="540" y="205"/>
                  </a:cubicBezTo>
                  <a:cubicBezTo>
                    <a:pt x="554" y="210"/>
                    <a:pt x="574" y="210"/>
                    <a:pt x="588" y="199"/>
                  </a:cubicBezTo>
                  <a:cubicBezTo>
                    <a:pt x="602" y="188"/>
                    <a:pt x="611" y="155"/>
                    <a:pt x="624" y="139"/>
                  </a:cubicBezTo>
                  <a:cubicBezTo>
                    <a:pt x="637" y="123"/>
                    <a:pt x="651" y="111"/>
                    <a:pt x="666" y="103"/>
                  </a:cubicBezTo>
                  <a:cubicBezTo>
                    <a:pt x="681" y="95"/>
                    <a:pt x="700" y="89"/>
                    <a:pt x="714" y="91"/>
                  </a:cubicBezTo>
                  <a:cubicBezTo>
                    <a:pt x="728" y="93"/>
                    <a:pt x="740" y="103"/>
                    <a:pt x="750" y="115"/>
                  </a:cubicBezTo>
                  <a:cubicBezTo>
                    <a:pt x="760" y="127"/>
                    <a:pt x="767" y="145"/>
                    <a:pt x="774" y="163"/>
                  </a:cubicBezTo>
                </a:path>
              </a:pathLst>
            </a:custGeom>
            <a:noFill/>
            <a:ln w="28575" cap="flat" cmpd="sng">
              <a:solidFill>
                <a:srgbClr val="808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72" name="Rectangle 171"/>
            <p:cNvSpPr/>
            <p:nvPr/>
          </p:nvSpPr>
          <p:spPr>
            <a:xfrm>
              <a:off x="7190327" y="2445110"/>
              <a:ext cx="1199692" cy="74891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173" name="Text Box 52"/>
            <p:cNvSpPr txBox="1">
              <a:spLocks noChangeArrowheads="1"/>
            </p:cNvSpPr>
            <p:nvPr/>
          </p:nvSpPr>
          <p:spPr bwMode="auto">
            <a:xfrm>
              <a:off x="7312058" y="2167216"/>
              <a:ext cx="95623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 sz="1800" dirty="0">
                  <a:latin typeface="Century Gothic" panose="020B0502020202020204" pitchFamily="34" charset="0"/>
                </a:rPr>
                <a:t>Desconocido</a:t>
              </a:r>
            </a:p>
          </p:txBody>
        </p:sp>
      </p:grpSp>
      <p:sp>
        <p:nvSpPr>
          <p:cNvPr id="174" name="Text Box 39"/>
          <p:cNvSpPr txBox="1">
            <a:spLocks noChangeArrowheads="1"/>
          </p:cNvSpPr>
          <p:nvPr/>
        </p:nvSpPr>
        <p:spPr bwMode="auto">
          <a:xfrm>
            <a:off x="8553364" y="1701007"/>
            <a:ext cx="35324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s" sz="1800" dirty="0">
                <a:latin typeface="Century Gothic" panose="020B0502020202020204" pitchFamily="34" charset="0"/>
              </a:rPr>
              <a:t>Firmas espectrales </a:t>
            </a:r>
            <a:endParaRPr lang="en-US" sz="1800" u="sng" dirty="0">
              <a:latin typeface="Century Gothic" panose="020B0502020202020204" pitchFamily="34" charset="0"/>
            </a:endParaRPr>
          </a:p>
        </p:txBody>
      </p:sp>
      <p:grpSp>
        <p:nvGrpSpPr>
          <p:cNvPr id="176" name="Group 175"/>
          <p:cNvGrpSpPr/>
          <p:nvPr/>
        </p:nvGrpSpPr>
        <p:grpSpPr>
          <a:xfrm>
            <a:off x="9520013" y="3458602"/>
            <a:ext cx="1599172" cy="1439220"/>
            <a:chOff x="7503314" y="3334425"/>
            <a:chExt cx="1199692" cy="1079696"/>
          </a:xfrm>
        </p:grpSpPr>
        <p:sp>
          <p:nvSpPr>
            <p:cNvPr id="185" name="Freeform 51"/>
            <p:cNvSpPr>
              <a:spLocks/>
            </p:cNvSpPr>
            <p:nvPr/>
          </p:nvSpPr>
          <p:spPr bwMode="auto">
            <a:xfrm>
              <a:off x="7564268" y="3683186"/>
              <a:ext cx="138584" cy="438599"/>
            </a:xfrm>
            <a:custGeom>
              <a:avLst/>
              <a:gdLst>
                <a:gd name="T0" fmla="*/ 0 w 798"/>
                <a:gd name="T1" fmla="*/ 626 h 637"/>
                <a:gd name="T2" fmla="*/ 42 w 798"/>
                <a:gd name="T3" fmla="*/ 512 h 637"/>
                <a:gd name="T4" fmla="*/ 78 w 798"/>
                <a:gd name="T5" fmla="*/ 458 h 637"/>
                <a:gd name="T6" fmla="*/ 138 w 798"/>
                <a:gd name="T7" fmla="*/ 434 h 637"/>
                <a:gd name="T8" fmla="*/ 168 w 798"/>
                <a:gd name="T9" fmla="*/ 476 h 637"/>
                <a:gd name="T10" fmla="*/ 174 w 798"/>
                <a:gd name="T11" fmla="*/ 524 h 637"/>
                <a:gd name="T12" fmla="*/ 198 w 798"/>
                <a:gd name="T13" fmla="*/ 572 h 637"/>
                <a:gd name="T14" fmla="*/ 246 w 798"/>
                <a:gd name="T15" fmla="*/ 584 h 637"/>
                <a:gd name="T16" fmla="*/ 270 w 798"/>
                <a:gd name="T17" fmla="*/ 554 h 637"/>
                <a:gd name="T18" fmla="*/ 402 w 798"/>
                <a:gd name="T19" fmla="*/ 86 h 637"/>
                <a:gd name="T20" fmla="*/ 444 w 798"/>
                <a:gd name="T21" fmla="*/ 38 h 637"/>
                <a:gd name="T22" fmla="*/ 468 w 798"/>
                <a:gd name="T23" fmla="*/ 38 h 637"/>
                <a:gd name="T24" fmla="*/ 498 w 798"/>
                <a:gd name="T25" fmla="*/ 74 h 637"/>
                <a:gd name="T26" fmla="*/ 516 w 798"/>
                <a:gd name="T27" fmla="*/ 140 h 637"/>
                <a:gd name="T28" fmla="*/ 522 w 798"/>
                <a:gd name="T29" fmla="*/ 236 h 637"/>
                <a:gd name="T30" fmla="*/ 558 w 798"/>
                <a:gd name="T31" fmla="*/ 308 h 637"/>
                <a:gd name="T32" fmla="*/ 588 w 798"/>
                <a:gd name="T33" fmla="*/ 344 h 637"/>
                <a:gd name="T34" fmla="*/ 648 w 798"/>
                <a:gd name="T35" fmla="*/ 302 h 637"/>
                <a:gd name="T36" fmla="*/ 678 w 798"/>
                <a:gd name="T37" fmla="*/ 248 h 637"/>
                <a:gd name="T38" fmla="*/ 720 w 798"/>
                <a:gd name="T39" fmla="*/ 230 h 637"/>
                <a:gd name="T40" fmla="*/ 768 w 798"/>
                <a:gd name="T41" fmla="*/ 290 h 637"/>
                <a:gd name="T42" fmla="*/ 798 w 798"/>
                <a:gd name="T43" fmla="*/ 326 h 6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98"/>
                <a:gd name="T67" fmla="*/ 0 h 637"/>
                <a:gd name="T68" fmla="*/ 798 w 798"/>
                <a:gd name="T69" fmla="*/ 637 h 6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98" h="637">
                  <a:moveTo>
                    <a:pt x="0" y="626"/>
                  </a:moveTo>
                  <a:cubicBezTo>
                    <a:pt x="14" y="583"/>
                    <a:pt x="29" y="540"/>
                    <a:pt x="42" y="512"/>
                  </a:cubicBezTo>
                  <a:cubicBezTo>
                    <a:pt x="55" y="484"/>
                    <a:pt x="62" y="471"/>
                    <a:pt x="78" y="458"/>
                  </a:cubicBezTo>
                  <a:cubicBezTo>
                    <a:pt x="94" y="445"/>
                    <a:pt x="123" y="431"/>
                    <a:pt x="138" y="434"/>
                  </a:cubicBezTo>
                  <a:cubicBezTo>
                    <a:pt x="153" y="437"/>
                    <a:pt x="162" y="461"/>
                    <a:pt x="168" y="476"/>
                  </a:cubicBezTo>
                  <a:cubicBezTo>
                    <a:pt x="174" y="491"/>
                    <a:pt x="169" y="508"/>
                    <a:pt x="174" y="524"/>
                  </a:cubicBezTo>
                  <a:cubicBezTo>
                    <a:pt x="179" y="540"/>
                    <a:pt x="186" y="562"/>
                    <a:pt x="198" y="572"/>
                  </a:cubicBezTo>
                  <a:cubicBezTo>
                    <a:pt x="210" y="582"/>
                    <a:pt x="234" y="587"/>
                    <a:pt x="246" y="584"/>
                  </a:cubicBezTo>
                  <a:cubicBezTo>
                    <a:pt x="258" y="581"/>
                    <a:pt x="244" y="637"/>
                    <a:pt x="270" y="554"/>
                  </a:cubicBezTo>
                  <a:cubicBezTo>
                    <a:pt x="296" y="471"/>
                    <a:pt x="373" y="172"/>
                    <a:pt x="402" y="86"/>
                  </a:cubicBezTo>
                  <a:cubicBezTo>
                    <a:pt x="431" y="0"/>
                    <a:pt x="433" y="46"/>
                    <a:pt x="444" y="38"/>
                  </a:cubicBezTo>
                  <a:cubicBezTo>
                    <a:pt x="455" y="30"/>
                    <a:pt x="459" y="32"/>
                    <a:pt x="468" y="38"/>
                  </a:cubicBezTo>
                  <a:cubicBezTo>
                    <a:pt x="477" y="44"/>
                    <a:pt x="490" y="57"/>
                    <a:pt x="498" y="74"/>
                  </a:cubicBezTo>
                  <a:cubicBezTo>
                    <a:pt x="506" y="91"/>
                    <a:pt x="512" y="113"/>
                    <a:pt x="516" y="140"/>
                  </a:cubicBezTo>
                  <a:cubicBezTo>
                    <a:pt x="520" y="167"/>
                    <a:pt x="515" y="208"/>
                    <a:pt x="522" y="236"/>
                  </a:cubicBezTo>
                  <a:cubicBezTo>
                    <a:pt x="529" y="264"/>
                    <a:pt x="547" y="290"/>
                    <a:pt x="558" y="308"/>
                  </a:cubicBezTo>
                  <a:cubicBezTo>
                    <a:pt x="569" y="326"/>
                    <a:pt x="573" y="345"/>
                    <a:pt x="588" y="344"/>
                  </a:cubicBezTo>
                  <a:cubicBezTo>
                    <a:pt x="603" y="343"/>
                    <a:pt x="633" y="318"/>
                    <a:pt x="648" y="302"/>
                  </a:cubicBezTo>
                  <a:cubicBezTo>
                    <a:pt x="663" y="286"/>
                    <a:pt x="666" y="260"/>
                    <a:pt x="678" y="248"/>
                  </a:cubicBezTo>
                  <a:cubicBezTo>
                    <a:pt x="690" y="236"/>
                    <a:pt x="705" y="223"/>
                    <a:pt x="720" y="230"/>
                  </a:cubicBezTo>
                  <a:cubicBezTo>
                    <a:pt x="735" y="237"/>
                    <a:pt x="755" y="274"/>
                    <a:pt x="768" y="290"/>
                  </a:cubicBezTo>
                  <a:cubicBezTo>
                    <a:pt x="781" y="306"/>
                    <a:pt x="791" y="316"/>
                    <a:pt x="798" y="326"/>
                  </a:cubicBezTo>
                </a:path>
              </a:pathLst>
            </a:custGeom>
            <a:noFill/>
            <a:ln w="28575" cap="flat" cmpd="sng">
              <a:solidFill>
                <a:schemeClr val="tx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6" name="Text Box 52"/>
            <p:cNvSpPr txBox="1">
              <a:spLocks noChangeArrowheads="1"/>
            </p:cNvSpPr>
            <p:nvPr/>
          </p:nvSpPr>
          <p:spPr bwMode="auto">
            <a:xfrm>
              <a:off x="7625045" y="3334425"/>
              <a:ext cx="1077961"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square"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 sz="1800" dirty="0">
                  <a:latin typeface="Century Gothic" panose="020B0502020202020204" pitchFamily="34" charset="0"/>
                </a:rPr>
                <a:t>Caduco</a:t>
              </a:r>
            </a:p>
          </p:txBody>
        </p:sp>
        <p:sp>
          <p:nvSpPr>
            <p:cNvPr id="187" name="Rectangle 186"/>
            <p:cNvSpPr/>
            <p:nvPr/>
          </p:nvSpPr>
          <p:spPr>
            <a:xfrm>
              <a:off x="7503314" y="3618386"/>
              <a:ext cx="1199692" cy="79573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77" name="Group 176"/>
          <p:cNvGrpSpPr/>
          <p:nvPr/>
        </p:nvGrpSpPr>
        <p:grpSpPr>
          <a:xfrm>
            <a:off x="9520013" y="4866880"/>
            <a:ext cx="1599172" cy="1261572"/>
            <a:chOff x="7487107" y="2481876"/>
            <a:chExt cx="1199692" cy="946425"/>
          </a:xfrm>
        </p:grpSpPr>
        <p:sp>
          <p:nvSpPr>
            <p:cNvPr id="182" name="Freeform 55"/>
            <p:cNvSpPr>
              <a:spLocks/>
            </p:cNvSpPr>
            <p:nvPr/>
          </p:nvSpPr>
          <p:spPr bwMode="auto">
            <a:xfrm>
              <a:off x="7560217" y="2901410"/>
              <a:ext cx="138584" cy="438599"/>
            </a:xfrm>
            <a:custGeom>
              <a:avLst/>
              <a:gdLst>
                <a:gd name="T0" fmla="*/ 0 w 780"/>
                <a:gd name="T1" fmla="*/ 0 h 297"/>
                <a:gd name="T2" fmla="*/ 42 w 780"/>
                <a:gd name="T3" fmla="*/ 78 h 297"/>
                <a:gd name="T4" fmla="*/ 66 w 780"/>
                <a:gd name="T5" fmla="*/ 126 h 297"/>
                <a:gd name="T6" fmla="*/ 108 w 780"/>
                <a:gd name="T7" fmla="*/ 168 h 297"/>
                <a:gd name="T8" fmla="*/ 186 w 780"/>
                <a:gd name="T9" fmla="*/ 204 h 297"/>
                <a:gd name="T10" fmla="*/ 228 w 780"/>
                <a:gd name="T11" fmla="*/ 222 h 297"/>
                <a:gd name="T12" fmla="*/ 264 w 780"/>
                <a:gd name="T13" fmla="*/ 228 h 297"/>
                <a:gd name="T14" fmla="*/ 312 w 780"/>
                <a:gd name="T15" fmla="*/ 234 h 297"/>
                <a:gd name="T16" fmla="*/ 426 w 780"/>
                <a:gd name="T17" fmla="*/ 264 h 297"/>
                <a:gd name="T18" fmla="*/ 498 w 780"/>
                <a:gd name="T19" fmla="*/ 276 h 297"/>
                <a:gd name="T20" fmla="*/ 576 w 780"/>
                <a:gd name="T21" fmla="*/ 294 h 297"/>
                <a:gd name="T22" fmla="*/ 630 w 780"/>
                <a:gd name="T23" fmla="*/ 294 h 297"/>
                <a:gd name="T24" fmla="*/ 690 w 780"/>
                <a:gd name="T25" fmla="*/ 294 h 297"/>
                <a:gd name="T26" fmla="*/ 732 w 780"/>
                <a:gd name="T27" fmla="*/ 294 h 297"/>
                <a:gd name="T28" fmla="*/ 780 w 780"/>
                <a:gd name="T29" fmla="*/ 294 h 2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0"/>
                <a:gd name="T46" fmla="*/ 0 h 297"/>
                <a:gd name="T47" fmla="*/ 780 w 780"/>
                <a:gd name="T48" fmla="*/ 297 h 2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0" h="297">
                  <a:moveTo>
                    <a:pt x="0" y="0"/>
                  </a:moveTo>
                  <a:cubicBezTo>
                    <a:pt x="15" y="28"/>
                    <a:pt x="31" y="57"/>
                    <a:pt x="42" y="78"/>
                  </a:cubicBezTo>
                  <a:cubicBezTo>
                    <a:pt x="53" y="99"/>
                    <a:pt x="55" y="111"/>
                    <a:pt x="66" y="126"/>
                  </a:cubicBezTo>
                  <a:cubicBezTo>
                    <a:pt x="77" y="141"/>
                    <a:pt x="88" y="155"/>
                    <a:pt x="108" y="168"/>
                  </a:cubicBezTo>
                  <a:cubicBezTo>
                    <a:pt x="128" y="181"/>
                    <a:pt x="166" y="195"/>
                    <a:pt x="186" y="204"/>
                  </a:cubicBezTo>
                  <a:cubicBezTo>
                    <a:pt x="206" y="213"/>
                    <a:pt x="215" y="218"/>
                    <a:pt x="228" y="222"/>
                  </a:cubicBezTo>
                  <a:cubicBezTo>
                    <a:pt x="241" y="226"/>
                    <a:pt x="250" y="226"/>
                    <a:pt x="264" y="228"/>
                  </a:cubicBezTo>
                  <a:cubicBezTo>
                    <a:pt x="278" y="230"/>
                    <a:pt x="285" y="228"/>
                    <a:pt x="312" y="234"/>
                  </a:cubicBezTo>
                  <a:cubicBezTo>
                    <a:pt x="339" y="240"/>
                    <a:pt x="395" y="257"/>
                    <a:pt x="426" y="264"/>
                  </a:cubicBezTo>
                  <a:cubicBezTo>
                    <a:pt x="457" y="271"/>
                    <a:pt x="473" y="271"/>
                    <a:pt x="498" y="276"/>
                  </a:cubicBezTo>
                  <a:cubicBezTo>
                    <a:pt x="523" y="281"/>
                    <a:pt x="554" y="291"/>
                    <a:pt x="576" y="294"/>
                  </a:cubicBezTo>
                  <a:cubicBezTo>
                    <a:pt x="598" y="297"/>
                    <a:pt x="611" y="294"/>
                    <a:pt x="630" y="294"/>
                  </a:cubicBezTo>
                  <a:cubicBezTo>
                    <a:pt x="649" y="294"/>
                    <a:pt x="673" y="294"/>
                    <a:pt x="690" y="294"/>
                  </a:cubicBezTo>
                  <a:cubicBezTo>
                    <a:pt x="707" y="294"/>
                    <a:pt x="717" y="294"/>
                    <a:pt x="732" y="294"/>
                  </a:cubicBezTo>
                  <a:cubicBezTo>
                    <a:pt x="747" y="294"/>
                    <a:pt x="771" y="294"/>
                    <a:pt x="780" y="294"/>
                  </a:cubicBezTo>
                </a:path>
              </a:pathLst>
            </a:custGeom>
            <a:noFill/>
            <a:ln w="28575" cap="flat" cmpd="sng">
              <a:solidFill>
                <a:srgbClr val="66CCFF"/>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3" name="Text Box 56"/>
            <p:cNvSpPr txBox="1">
              <a:spLocks noChangeArrowheads="1"/>
            </p:cNvSpPr>
            <p:nvPr/>
          </p:nvSpPr>
          <p:spPr bwMode="auto">
            <a:xfrm>
              <a:off x="7653408" y="2481876"/>
              <a:ext cx="86709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 sz="1800" dirty="0">
                  <a:latin typeface="Century Gothic" panose="020B0502020202020204" pitchFamily="34" charset="0"/>
                </a:rPr>
                <a:t>Agua</a:t>
              </a:r>
            </a:p>
          </p:txBody>
        </p:sp>
        <p:sp>
          <p:nvSpPr>
            <p:cNvPr id="184" name="Rectangle 183"/>
            <p:cNvSpPr/>
            <p:nvPr/>
          </p:nvSpPr>
          <p:spPr>
            <a:xfrm>
              <a:off x="7487107" y="2757733"/>
              <a:ext cx="1199692" cy="67056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78" name="Group 177"/>
          <p:cNvGrpSpPr/>
          <p:nvPr/>
        </p:nvGrpSpPr>
        <p:grpSpPr>
          <a:xfrm>
            <a:off x="9520013" y="2039397"/>
            <a:ext cx="1599172" cy="1450149"/>
            <a:chOff x="7496384" y="1131826"/>
            <a:chExt cx="1199692" cy="1087895"/>
          </a:xfrm>
        </p:grpSpPr>
        <p:sp>
          <p:nvSpPr>
            <p:cNvPr id="179" name="Freeform 47"/>
            <p:cNvSpPr>
              <a:spLocks/>
            </p:cNvSpPr>
            <p:nvPr/>
          </p:nvSpPr>
          <p:spPr bwMode="auto">
            <a:xfrm>
              <a:off x="7562561" y="1440692"/>
              <a:ext cx="138584" cy="438599"/>
            </a:xfrm>
            <a:custGeom>
              <a:avLst/>
              <a:gdLst>
                <a:gd name="T0" fmla="*/ 0 w 804"/>
                <a:gd name="T1" fmla="*/ 496 h 515"/>
                <a:gd name="T2" fmla="*/ 78 w 804"/>
                <a:gd name="T3" fmla="*/ 346 h 515"/>
                <a:gd name="T4" fmla="*/ 126 w 804"/>
                <a:gd name="T5" fmla="*/ 334 h 515"/>
                <a:gd name="T6" fmla="*/ 174 w 804"/>
                <a:gd name="T7" fmla="*/ 340 h 515"/>
                <a:gd name="T8" fmla="*/ 192 w 804"/>
                <a:gd name="T9" fmla="*/ 418 h 515"/>
                <a:gd name="T10" fmla="*/ 210 w 804"/>
                <a:gd name="T11" fmla="*/ 466 h 515"/>
                <a:gd name="T12" fmla="*/ 294 w 804"/>
                <a:gd name="T13" fmla="*/ 448 h 515"/>
                <a:gd name="T14" fmla="*/ 444 w 804"/>
                <a:gd name="T15" fmla="*/ 64 h 515"/>
                <a:gd name="T16" fmla="*/ 492 w 804"/>
                <a:gd name="T17" fmla="*/ 64 h 515"/>
                <a:gd name="T18" fmla="*/ 528 w 804"/>
                <a:gd name="T19" fmla="*/ 106 h 515"/>
                <a:gd name="T20" fmla="*/ 552 w 804"/>
                <a:gd name="T21" fmla="*/ 190 h 515"/>
                <a:gd name="T22" fmla="*/ 594 w 804"/>
                <a:gd name="T23" fmla="*/ 262 h 515"/>
                <a:gd name="T24" fmla="*/ 660 w 804"/>
                <a:gd name="T25" fmla="*/ 238 h 515"/>
                <a:gd name="T26" fmla="*/ 696 w 804"/>
                <a:gd name="T27" fmla="*/ 220 h 515"/>
                <a:gd name="T28" fmla="*/ 774 w 804"/>
                <a:gd name="T29" fmla="*/ 238 h 515"/>
                <a:gd name="T30" fmla="*/ 804 w 804"/>
                <a:gd name="T31" fmla="*/ 280 h 5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4"/>
                <a:gd name="T49" fmla="*/ 0 h 515"/>
                <a:gd name="T50" fmla="*/ 804 w 804"/>
                <a:gd name="T51" fmla="*/ 515 h 5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4" h="515">
                  <a:moveTo>
                    <a:pt x="0" y="496"/>
                  </a:moveTo>
                  <a:cubicBezTo>
                    <a:pt x="28" y="434"/>
                    <a:pt x="57" y="373"/>
                    <a:pt x="78" y="346"/>
                  </a:cubicBezTo>
                  <a:cubicBezTo>
                    <a:pt x="99" y="319"/>
                    <a:pt x="110" y="335"/>
                    <a:pt x="126" y="334"/>
                  </a:cubicBezTo>
                  <a:cubicBezTo>
                    <a:pt x="142" y="333"/>
                    <a:pt x="163" y="326"/>
                    <a:pt x="174" y="340"/>
                  </a:cubicBezTo>
                  <a:cubicBezTo>
                    <a:pt x="185" y="354"/>
                    <a:pt x="186" y="397"/>
                    <a:pt x="192" y="418"/>
                  </a:cubicBezTo>
                  <a:cubicBezTo>
                    <a:pt x="198" y="439"/>
                    <a:pt x="193" y="461"/>
                    <a:pt x="210" y="466"/>
                  </a:cubicBezTo>
                  <a:cubicBezTo>
                    <a:pt x="227" y="471"/>
                    <a:pt x="255" y="515"/>
                    <a:pt x="294" y="448"/>
                  </a:cubicBezTo>
                  <a:cubicBezTo>
                    <a:pt x="333" y="381"/>
                    <a:pt x="411" y="128"/>
                    <a:pt x="444" y="64"/>
                  </a:cubicBezTo>
                  <a:cubicBezTo>
                    <a:pt x="477" y="0"/>
                    <a:pt x="478" y="57"/>
                    <a:pt x="492" y="64"/>
                  </a:cubicBezTo>
                  <a:cubicBezTo>
                    <a:pt x="506" y="71"/>
                    <a:pt x="518" y="85"/>
                    <a:pt x="528" y="106"/>
                  </a:cubicBezTo>
                  <a:cubicBezTo>
                    <a:pt x="538" y="127"/>
                    <a:pt x="541" y="164"/>
                    <a:pt x="552" y="190"/>
                  </a:cubicBezTo>
                  <a:cubicBezTo>
                    <a:pt x="563" y="216"/>
                    <a:pt x="576" y="254"/>
                    <a:pt x="594" y="262"/>
                  </a:cubicBezTo>
                  <a:cubicBezTo>
                    <a:pt x="612" y="270"/>
                    <a:pt x="643" y="245"/>
                    <a:pt x="660" y="238"/>
                  </a:cubicBezTo>
                  <a:cubicBezTo>
                    <a:pt x="677" y="231"/>
                    <a:pt x="677" y="220"/>
                    <a:pt x="696" y="220"/>
                  </a:cubicBezTo>
                  <a:cubicBezTo>
                    <a:pt x="715" y="220"/>
                    <a:pt x="756" y="228"/>
                    <a:pt x="774" y="238"/>
                  </a:cubicBezTo>
                  <a:cubicBezTo>
                    <a:pt x="792" y="248"/>
                    <a:pt x="799" y="273"/>
                    <a:pt x="804" y="280"/>
                  </a:cubicBezTo>
                </a:path>
              </a:pathLst>
            </a:custGeom>
            <a:noFill/>
            <a:ln w="28575" cap="flat" cmpd="sng">
              <a:solidFill>
                <a:srgbClr val="008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0" name="Text Box 48"/>
            <p:cNvSpPr txBox="1">
              <a:spLocks noChangeArrowheads="1"/>
            </p:cNvSpPr>
            <p:nvPr/>
          </p:nvSpPr>
          <p:spPr bwMode="auto">
            <a:xfrm>
              <a:off x="7662684" y="1131826"/>
              <a:ext cx="86709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 sz="1800" dirty="0">
                  <a:latin typeface="Century Gothic" panose="020B0502020202020204" pitchFamily="34" charset="0"/>
                </a:rPr>
                <a:t>Conífera</a:t>
              </a:r>
            </a:p>
          </p:txBody>
        </p:sp>
        <p:sp>
          <p:nvSpPr>
            <p:cNvPr id="181" name="Rectangle 180"/>
            <p:cNvSpPr/>
            <p:nvPr/>
          </p:nvSpPr>
          <p:spPr>
            <a:xfrm>
              <a:off x="7496384" y="1401250"/>
              <a:ext cx="1199692" cy="81847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
        <p:nvSpPr>
          <p:cNvPr id="193" name="Right Arrow 192"/>
          <p:cNvSpPr/>
          <p:nvPr/>
        </p:nvSpPr>
        <p:spPr>
          <a:xfrm rot="5400000">
            <a:off x="6556274" y="3435218"/>
            <a:ext cx="735522" cy="403065"/>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99" name="Freeform 198"/>
          <p:cNvSpPr/>
          <p:nvPr/>
        </p:nvSpPr>
        <p:spPr>
          <a:xfrm flipH="1">
            <a:off x="7871905" y="3137364"/>
            <a:ext cx="1503232" cy="1948425"/>
          </a:xfrm>
          <a:custGeom>
            <a:avLst/>
            <a:gdLst>
              <a:gd name="connsiteX0" fmla="*/ 250426 w 1503232"/>
              <a:gd name="connsiteY0" fmla="*/ 0 h 1948425"/>
              <a:gd name="connsiteX1" fmla="*/ 0 w 1503232"/>
              <a:gd name="connsiteY1" fmla="*/ 250426 h 1948425"/>
              <a:gd name="connsiteX2" fmla="*/ 250426 w 1503232"/>
              <a:gd name="connsiteY2" fmla="*/ 500852 h 1948425"/>
              <a:gd name="connsiteX3" fmla="*/ 250426 w 1503232"/>
              <a:gd name="connsiteY3" fmla="*/ 375639 h 1948425"/>
              <a:gd name="connsiteX4" fmla="*/ 751279 w 1503232"/>
              <a:gd name="connsiteY4" fmla="*/ 375639 h 1948425"/>
              <a:gd name="connsiteX5" fmla="*/ 751279 w 1503232"/>
              <a:gd name="connsiteY5" fmla="*/ 505946 h 1948425"/>
              <a:gd name="connsiteX6" fmla="*/ 750220 w 1503232"/>
              <a:gd name="connsiteY6" fmla="*/ 505946 h 1948425"/>
              <a:gd name="connsiteX7" fmla="*/ 750220 w 1503232"/>
              <a:gd name="connsiteY7" fmla="*/ 1948425 h 1948425"/>
              <a:gd name="connsiteX8" fmla="*/ 1503232 w 1503232"/>
              <a:gd name="connsiteY8" fmla="*/ 1948425 h 1948425"/>
              <a:gd name="connsiteX9" fmla="*/ 1503232 w 1503232"/>
              <a:gd name="connsiteY9" fmla="*/ 1703726 h 1948425"/>
              <a:gd name="connsiteX10" fmla="*/ 993910 w 1503232"/>
              <a:gd name="connsiteY10" fmla="*/ 1703726 h 1948425"/>
              <a:gd name="connsiteX11" fmla="*/ 993910 w 1503232"/>
              <a:gd name="connsiteY11" fmla="*/ 1026367 h 1948425"/>
              <a:gd name="connsiteX12" fmla="*/ 1001705 w 1503232"/>
              <a:gd name="connsiteY12" fmla="*/ 1026367 h 1948425"/>
              <a:gd name="connsiteX13" fmla="*/ 1001705 w 1503232"/>
              <a:gd name="connsiteY13" fmla="*/ 125213 h 1948425"/>
              <a:gd name="connsiteX14" fmla="*/ 250426 w 1503232"/>
              <a:gd name="connsiteY14" fmla="*/ 125213 h 194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3232" h="1948425">
                <a:moveTo>
                  <a:pt x="250426" y="0"/>
                </a:moveTo>
                <a:lnTo>
                  <a:pt x="0" y="250426"/>
                </a:lnTo>
                <a:lnTo>
                  <a:pt x="250426" y="500852"/>
                </a:lnTo>
                <a:lnTo>
                  <a:pt x="250426" y="375639"/>
                </a:lnTo>
                <a:lnTo>
                  <a:pt x="751279" y="375639"/>
                </a:lnTo>
                <a:lnTo>
                  <a:pt x="751279" y="505946"/>
                </a:lnTo>
                <a:lnTo>
                  <a:pt x="750220" y="505946"/>
                </a:lnTo>
                <a:lnTo>
                  <a:pt x="750220" y="1948425"/>
                </a:lnTo>
                <a:lnTo>
                  <a:pt x="1503232" y="1948425"/>
                </a:lnTo>
                <a:lnTo>
                  <a:pt x="1503232" y="1703726"/>
                </a:lnTo>
                <a:lnTo>
                  <a:pt x="993910" y="1703726"/>
                </a:lnTo>
                <a:lnTo>
                  <a:pt x="993910" y="1026367"/>
                </a:lnTo>
                <a:lnTo>
                  <a:pt x="1001705" y="1026367"/>
                </a:lnTo>
                <a:lnTo>
                  <a:pt x="1001705" y="125213"/>
                </a:lnTo>
                <a:lnTo>
                  <a:pt x="250426" y="125213"/>
                </a:lnTo>
                <a:close/>
              </a:path>
            </a:pathLst>
          </a:cu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201" name="Straight Arrow Connector 200"/>
          <p:cNvCxnSpPr/>
          <p:nvPr/>
        </p:nvCxnSpPr>
        <p:spPr>
          <a:xfrm flipV="1">
            <a:off x="4287503" y="2905484"/>
            <a:ext cx="1368436" cy="1419796"/>
          </a:xfrm>
          <a:prstGeom prst="straightConnector1">
            <a:avLst/>
          </a:prstGeom>
          <a:ln w="127000">
            <a:solidFill>
              <a:srgbClr val="FF0000"/>
            </a:solidFill>
            <a:tailEnd type="triangle" w="sm"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9C2C0FB1-CD8C-BB1D-A801-7272E0B0BECC}"/>
              </a:ext>
            </a:extLst>
          </p:cNvPr>
          <p:cNvSpPr>
            <a:spLocks noGrp="1"/>
          </p:cNvSpPr>
          <p:nvPr>
            <p:ph type="title"/>
          </p:nvPr>
        </p:nvSpPr>
        <p:spPr>
          <a:xfrm>
            <a:off x="482193" y="274642"/>
            <a:ext cx="11227615" cy="576299"/>
          </a:xfrm>
        </p:spPr>
        <p:txBody>
          <a:bodyPr/>
          <a:lstStyle/>
          <a:p>
            <a:r>
              <a:rPr lang="es" b="1" dirty="0">
                <a:latin typeface="Century Gothic" panose="020B0502020202020204" pitchFamily="34" charset="0"/>
              </a:rPr>
              <a:t>Clasificación de imágenes (método supervisado)</a:t>
            </a:r>
          </a:p>
        </p:txBody>
      </p:sp>
    </p:spTree>
    <p:extLst>
      <p:ext uri="{BB962C8B-B14F-4D97-AF65-F5344CB8AC3E}">
        <p14:creationId xmlns:p14="http://schemas.microsoft.com/office/powerpoint/2010/main" val="114647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 b="1" dirty="0">
                <a:latin typeface="Century Gothic" panose="020B0502020202020204" pitchFamily="34" charset="0"/>
              </a:rPr>
              <a:t>Sitios de capacitación (o regiones de interés [ROI])</a:t>
            </a:r>
          </a:p>
        </p:txBody>
      </p:sp>
      <p:sp>
        <p:nvSpPr>
          <p:cNvPr id="3" name="Content Placeholder 2"/>
          <p:cNvSpPr>
            <a:spLocks noGrp="1"/>
          </p:cNvSpPr>
          <p:nvPr>
            <p:ph idx="1"/>
          </p:nvPr>
        </p:nvSpPr>
        <p:spPr/>
        <p:txBody>
          <a:bodyPr>
            <a:normAutofit/>
          </a:bodyPr>
          <a:lstStyle/>
          <a:p>
            <a:r>
              <a:rPr lang="es" sz="2200" b="1" dirty="0">
                <a:latin typeface="Century Gothic" panose="020B0502020202020204" pitchFamily="34" charset="0"/>
              </a:rPr>
              <a:t>Regla general: </a:t>
            </a:r>
            <a:r>
              <a:rPr lang="es" sz="2200" dirty="0">
                <a:latin typeface="Century Gothic" panose="020B0502020202020204" pitchFamily="34" charset="0"/>
              </a:rPr>
              <a:t>si se utilizan n bandas de datos, se deben recopilar &gt;10n píxeles de datos de entrenamiento para cada clase.</a:t>
            </a:r>
          </a:p>
          <a:p>
            <a:r>
              <a:rPr lang="es" sz="2200" b="1" dirty="0">
                <a:latin typeface="Century Gothic" panose="020B0502020202020204" pitchFamily="34" charset="0"/>
              </a:rPr>
              <a:t>Tamaño: </a:t>
            </a:r>
            <a:r>
              <a:rPr lang="es" sz="2200" dirty="0">
                <a:latin typeface="Century Gothic" panose="020B0502020202020204" pitchFamily="34" charset="0"/>
              </a:rPr>
              <a:t>debe ser lo suficientemente grande para proporcionar estimaciones precisas de las propiedades de cada clase.</a:t>
            </a:r>
          </a:p>
          <a:p>
            <a:r>
              <a:rPr lang="es" sz="2200" b="1" dirty="0">
                <a:latin typeface="Century Gothic" panose="020B0502020202020204" pitchFamily="34" charset="0"/>
              </a:rPr>
              <a:t>Ubicación: </a:t>
            </a:r>
            <a:r>
              <a:rPr lang="es" sz="2200" dirty="0">
                <a:latin typeface="Century Gothic" panose="020B0502020202020204" pitchFamily="34" charset="0"/>
              </a:rPr>
              <a:t>cada clase debe estar representada por varias áreas de entrenamiento ubicadas a lo largo de la imagen.</a:t>
            </a:r>
          </a:p>
          <a:p>
            <a:r>
              <a:rPr lang="es" sz="2200" b="1" dirty="0">
                <a:latin typeface="Century Gothic" panose="020B0502020202020204" pitchFamily="34" charset="0"/>
              </a:rPr>
              <a:t>Número: </a:t>
            </a:r>
            <a:r>
              <a:rPr lang="es" sz="2200" dirty="0">
                <a:latin typeface="Century Gothic" panose="020B0502020202020204" pitchFamily="34" charset="0"/>
              </a:rPr>
              <a:t>5 a 10 por clase mínimo. Desea asegurarse de que las propiedades espectrales de cada clase estén representadas.</a:t>
            </a:r>
          </a:p>
          <a:p>
            <a:r>
              <a:rPr lang="es" sz="2200" b="1" dirty="0">
                <a:latin typeface="Century Gothic" panose="020B0502020202020204" pitchFamily="34" charset="0"/>
              </a:rPr>
              <a:t>Uniformidad: </a:t>
            </a:r>
            <a:r>
              <a:rPr lang="es" sz="2200" dirty="0">
                <a:latin typeface="Century Gothic" panose="020B0502020202020204" pitchFamily="34" charset="0"/>
              </a:rPr>
              <a:t>cada área de entrenamiento debe exhibir una distribución de frecuencia unimodal para cada banda espectral.</a:t>
            </a:r>
          </a:p>
        </p:txBody>
      </p:sp>
      <p:sp>
        <p:nvSpPr>
          <p:cNvPr id="4" name="Text Placeholder 3"/>
          <p:cNvSpPr>
            <a:spLocks noGrp="1"/>
          </p:cNvSpPr>
          <p:nvPr>
            <p:ph type="body" sz="quarter" idx="10"/>
          </p:nvPr>
        </p:nvSpPr>
        <p:spPr/>
        <p:txBody>
          <a:bodyPr/>
          <a:lstStyle/>
          <a:p>
            <a:r>
              <a:rPr lang="es" dirty="0">
                <a:latin typeface="Century Gothic" panose="020B0502020202020204" pitchFamily="34" charset="0"/>
              </a:rPr>
              <a:t>Caracteristicas claves</a:t>
            </a:r>
          </a:p>
        </p:txBody>
      </p:sp>
    </p:spTree>
    <p:extLst>
      <p:ext uri="{BB962C8B-B14F-4D97-AF65-F5344CB8AC3E}">
        <p14:creationId xmlns:p14="http://schemas.microsoft.com/office/powerpoint/2010/main" val="1715044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 b="1" dirty="0">
                <a:latin typeface="Century Gothic" panose="020B0502020202020204" pitchFamily="34" charset="0"/>
              </a:rPr>
              <a:t>Selección de sitios de entrenamiento</a:t>
            </a:r>
          </a:p>
        </p:txBody>
      </p:sp>
      <p:sp>
        <p:nvSpPr>
          <p:cNvPr id="3" name="Content Placeholder 2"/>
          <p:cNvSpPr>
            <a:spLocks noGrp="1"/>
          </p:cNvSpPr>
          <p:nvPr>
            <p:ph idx="1"/>
          </p:nvPr>
        </p:nvSpPr>
        <p:spPr>
          <a:xfrm>
            <a:off x="482193" y="1328562"/>
            <a:ext cx="11484520" cy="4251960"/>
          </a:xfrm>
        </p:spPr>
        <p:txBody>
          <a:bodyPr>
            <a:normAutofit/>
          </a:bodyPr>
          <a:lstStyle/>
          <a:p>
            <a:r>
              <a:rPr lang="es" sz="2200" dirty="0">
                <a:latin typeface="Century Gothic" panose="020B0502020202020204" pitchFamily="34" charset="0"/>
              </a:rPr>
              <a:t>La confusión de las clases de cobertura del suelo es común en la clasificación de la cobertura del suelo porque:</a:t>
            </a:r>
          </a:p>
          <a:p>
            <a:pPr lvl="1"/>
            <a:r>
              <a:rPr lang="es" sz="2200" dirty="0">
                <a:latin typeface="Century Gothic" panose="020B0502020202020204" pitchFamily="34" charset="0"/>
              </a:rPr>
              <a:t>Los tipos de cobertura del suelo son espectralmente similares (es decir, diferentes tipos de vegetación o cultivos)</a:t>
            </a:r>
          </a:p>
          <a:p>
            <a:pPr lvl="1"/>
            <a:r>
              <a:rPr lang="es" sz="2200" dirty="0">
                <a:latin typeface="Century Gothic" panose="020B0502020202020204" pitchFamily="34" charset="0"/>
              </a:rPr>
              <a:t>Sombras o nubes</a:t>
            </a:r>
          </a:p>
          <a:p>
            <a:pPr lvl="1"/>
            <a:r>
              <a:rPr lang="es" sz="2200" dirty="0">
                <a:latin typeface="Century Gothic" panose="020B0502020202020204" pitchFamily="34" charset="0"/>
              </a:rPr>
              <a:t>Los sitios de capacitación están delineados de manera demasiado amplia O no están capturando suficiente variabilidad.</a:t>
            </a:r>
          </a:p>
        </p:txBody>
      </p:sp>
      <p:sp>
        <p:nvSpPr>
          <p:cNvPr id="4" name="Text Placeholder 3"/>
          <p:cNvSpPr>
            <a:spLocks noGrp="1"/>
          </p:cNvSpPr>
          <p:nvPr>
            <p:ph type="body" sz="quarter" idx="10"/>
          </p:nvPr>
        </p:nvSpPr>
        <p:spPr/>
        <p:txBody>
          <a:bodyPr/>
          <a:lstStyle/>
          <a:p>
            <a:r>
              <a:rPr lang="es" dirty="0">
                <a:latin typeface="Century Gothic" panose="020B0502020202020204" pitchFamily="34" charset="0"/>
              </a:rPr>
              <a:t>Minimizar la confusión</a:t>
            </a:r>
          </a:p>
        </p:txBody>
      </p:sp>
      <p:sp>
        <p:nvSpPr>
          <p:cNvPr id="9" name="Rectangle 8"/>
          <p:cNvSpPr/>
          <p:nvPr/>
        </p:nvSpPr>
        <p:spPr>
          <a:xfrm>
            <a:off x="3786746" y="5327033"/>
            <a:ext cx="513564" cy="485059"/>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10" name="TextBox 9"/>
          <p:cNvSpPr txBox="1"/>
          <p:nvPr/>
        </p:nvSpPr>
        <p:spPr>
          <a:xfrm>
            <a:off x="482193" y="3996040"/>
            <a:ext cx="2355633" cy="2062103"/>
          </a:xfrm>
          <a:prstGeom prst="rect">
            <a:avLst/>
          </a:prstGeom>
          <a:noFill/>
        </p:spPr>
        <p:txBody>
          <a:bodyPr wrap="square" rtlCol="0">
            <a:spAutoFit/>
          </a:bodyPr>
          <a:lstStyle/>
          <a:p>
            <a:r>
              <a:rPr lang="es" sz="1600" dirty="0">
                <a:latin typeface="Century Gothic" panose="020B0502020202020204" pitchFamily="34" charset="0"/>
              </a:rPr>
              <a:t>Este sitio de entrenamiento incluye demasiados tipos de cobertura terrestre y, por lo tanto, demasiada variabilidad espectral.</a:t>
            </a:r>
          </a:p>
        </p:txBody>
      </p:sp>
      <p:sp>
        <p:nvSpPr>
          <p:cNvPr id="11" name="TextBox 10"/>
          <p:cNvSpPr txBox="1"/>
          <p:nvPr/>
        </p:nvSpPr>
        <p:spPr>
          <a:xfrm>
            <a:off x="6754085" y="4423098"/>
            <a:ext cx="2194847" cy="1569660"/>
          </a:xfrm>
          <a:prstGeom prst="rect">
            <a:avLst/>
          </a:prstGeom>
          <a:noFill/>
        </p:spPr>
        <p:txBody>
          <a:bodyPr wrap="square" rtlCol="0">
            <a:spAutoFit/>
          </a:bodyPr>
          <a:lstStyle/>
          <a:p>
            <a:r>
              <a:rPr lang="es" sz="1600" dirty="0">
                <a:latin typeface="Century Gothic" panose="020B0502020202020204" pitchFamily="34" charset="0"/>
              </a:rPr>
              <a:t>Estos sitios de entrenamiento representan mejor la variabilidad espectral en campos agrícolas.</a:t>
            </a:r>
          </a:p>
        </p:txBody>
      </p:sp>
      <p:pic>
        <p:nvPicPr>
          <p:cNvPr id="8" name="Picture 3" descr="tipjul_super_testfields.gif">
            <a:extLst>
              <a:ext uri="{FF2B5EF4-FFF2-40B4-BE49-F238E27FC236}">
                <a16:creationId xmlns:a16="http://schemas.microsoft.com/office/drawing/2014/main" id="{23C24F62-069E-450C-8E02-BFBA1FB10ED4}"/>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948932" y="3818020"/>
            <a:ext cx="2163665" cy="22811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1" descr="tipjul1.gif">
            <a:extLst>
              <a:ext uri="{FF2B5EF4-FFF2-40B4-BE49-F238E27FC236}">
                <a16:creationId xmlns:a16="http://schemas.microsoft.com/office/drawing/2014/main" id="{D9201FC8-8A1B-4CBE-8080-C38AE61AB6E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28974" y="3969288"/>
            <a:ext cx="2003700" cy="2130008"/>
          </a:xfrm>
          <a:prstGeom prst="rect">
            <a:avLst/>
          </a:prstGeom>
        </p:spPr>
      </p:pic>
    </p:spTree>
    <p:extLst>
      <p:ext uri="{BB962C8B-B14F-4D97-AF65-F5344CB8AC3E}">
        <p14:creationId xmlns:p14="http://schemas.microsoft.com/office/powerpoint/2010/main" val="1225771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s" dirty="0"/>
              <a:t>Introducción a las funcionalidades de Google Earth Engine y los tipos de datos disponibles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Recordatorio de la cuenta del Google Earth Engine</a:t>
            </a:r>
            <a:endParaRPr dirty="0"/>
          </a:p>
        </p:txBody>
      </p:sp>
      <p:sp>
        <p:nvSpPr>
          <p:cNvPr id="173" name="Google Shape;173;p19"/>
          <p:cNvSpPr txBox="1">
            <a:spLocks noGrp="1"/>
          </p:cNvSpPr>
          <p:nvPr>
            <p:ph type="body" idx="1"/>
          </p:nvPr>
        </p:nvSpPr>
        <p:spPr>
          <a:xfrm>
            <a:off x="242315" y="1130284"/>
            <a:ext cx="4986910"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s" dirty="0"/>
              <a:t>Asegúrese de registrarse para obtener una cuenta de Google Earth Engine lo antes posible, si aún no lo ha hecho, mediante el siguiente enlace:</a:t>
            </a:r>
            <a:endParaRPr dirty="0"/>
          </a:p>
          <a:p>
            <a:pPr marL="914400" lvl="1" indent="-368300" algn="l" rtl="0">
              <a:lnSpc>
                <a:spcPct val="100000"/>
              </a:lnSpc>
              <a:spcBef>
                <a:spcPts val="400"/>
              </a:spcBef>
              <a:spcAft>
                <a:spcPts val="0"/>
              </a:spcAft>
              <a:buSzPts val="2200"/>
              <a:buChar char="–"/>
            </a:pPr>
            <a:r>
              <a:rPr lang="es" u="sng" dirty="0">
                <a:solidFill>
                  <a:schemeClr val="hlink"/>
                </a:solidFill>
                <a:hlinkClick r:id="rId3"/>
              </a:rPr>
              <a:t>https://signup.earthengine.google.com/#!/</a:t>
            </a:r>
            <a:endParaRPr dirty="0"/>
          </a:p>
          <a:p>
            <a:pPr marL="914400" lvl="1" indent="-368300" algn="l" rtl="0">
              <a:lnSpc>
                <a:spcPct val="100000"/>
              </a:lnSpc>
              <a:spcBef>
                <a:spcPts val="400"/>
              </a:spcBef>
              <a:spcAft>
                <a:spcPts val="0"/>
              </a:spcAft>
              <a:buSzPts val="2200"/>
              <a:buChar char="–"/>
            </a:pPr>
            <a:r>
              <a:rPr lang="es" dirty="0"/>
              <a:t>No se requiere una dirección de Gmail. Se recomienda que utilice su correo electrónico laboral/institucional.</a:t>
            </a:r>
            <a:endParaRPr dirty="0"/>
          </a:p>
        </p:txBody>
      </p:sp>
      <p:pic>
        <p:nvPicPr>
          <p:cNvPr id="4" name="Google Shape;174;p19">
            <a:extLst>
              <a:ext uri="{FF2B5EF4-FFF2-40B4-BE49-F238E27FC236}">
                <a16:creationId xmlns:a16="http://schemas.microsoft.com/office/drawing/2014/main" id="{5516D7E4-6FF1-4BB3-A8B3-7232B0BBE185}"/>
              </a:ext>
            </a:extLst>
          </p:cNvPr>
          <p:cNvPicPr preferRelativeResize="0"/>
          <p:nvPr/>
        </p:nvPicPr>
        <p:blipFill rotWithShape="1">
          <a:blip r:embed="rId4">
            <a:alphaModFix/>
          </a:blip>
          <a:srcRect/>
          <a:stretch/>
        </p:blipFill>
        <p:spPr>
          <a:xfrm>
            <a:off x="5364467" y="1358892"/>
            <a:ext cx="6367708" cy="4686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Computación ráster basada en la nube para análisis de teledetección</a:t>
            </a:r>
            <a:endParaRPr dirty="0"/>
          </a:p>
        </p:txBody>
      </p:sp>
      <p:sp>
        <p:nvSpPr>
          <p:cNvPr id="194" name="Google Shape;194;p22"/>
          <p:cNvSpPr txBox="1">
            <a:spLocks noGrp="1"/>
          </p:cNvSpPr>
          <p:nvPr>
            <p:ph type="body" idx="1"/>
          </p:nvPr>
        </p:nvSpPr>
        <p:spPr>
          <a:xfrm>
            <a:off x="242316" y="1130284"/>
            <a:ext cx="4529710" cy="5143516"/>
          </a:xfrm>
          <a:prstGeom prst="rect">
            <a:avLst/>
          </a:prstGeom>
          <a:noFill/>
          <a:ln>
            <a:noFill/>
          </a:ln>
        </p:spPr>
        <p:txBody>
          <a:bodyPr spcFirstLastPara="1" wrap="square" lIns="0" tIns="60925" rIns="121875" bIns="60925" anchor="t" anchorCtr="0">
            <a:normAutofit lnSpcReduction="10000"/>
          </a:bodyPr>
          <a:lstStyle/>
          <a:p>
            <a:pPr marL="457200" lvl="0" indent="-368300" algn="l" rtl="0">
              <a:lnSpc>
                <a:spcPct val="100000"/>
              </a:lnSpc>
              <a:spcBef>
                <a:spcPts val="800"/>
              </a:spcBef>
              <a:spcAft>
                <a:spcPts val="0"/>
              </a:spcAft>
              <a:buClr>
                <a:schemeClr val="dk1"/>
              </a:buClr>
              <a:buSzPts val="2200"/>
              <a:buChar char="•"/>
            </a:pPr>
            <a:r>
              <a:rPr lang="es" dirty="0"/>
              <a:t>La computación ráster basada en la nube elimina las barreras y limitaciones relacionadas con...</a:t>
            </a:r>
            <a:endParaRPr dirty="0"/>
          </a:p>
          <a:p>
            <a:pPr marL="914400" lvl="1" indent="-368300" algn="l" rtl="0">
              <a:lnSpc>
                <a:spcPct val="100000"/>
              </a:lnSpc>
              <a:spcBef>
                <a:spcPts val="400"/>
              </a:spcBef>
              <a:spcAft>
                <a:spcPts val="0"/>
              </a:spcAft>
              <a:buSzPts val="2200"/>
              <a:buChar char="–"/>
            </a:pPr>
            <a:r>
              <a:rPr lang="es" dirty="0"/>
              <a:t>Alojamiento y almacenamiento de datos</a:t>
            </a:r>
            <a:endParaRPr dirty="0"/>
          </a:p>
          <a:p>
            <a:pPr marL="914400" lvl="1" indent="-368300" algn="l" rtl="0">
              <a:lnSpc>
                <a:spcPct val="100000"/>
              </a:lnSpc>
              <a:spcBef>
                <a:spcPts val="400"/>
              </a:spcBef>
              <a:spcAft>
                <a:spcPts val="0"/>
              </a:spcAft>
              <a:buSzPts val="2200"/>
              <a:buChar char="–"/>
            </a:pPr>
            <a:r>
              <a:rPr lang="es" dirty="0"/>
              <a:t>Acceso y disponibilidad de imágenes</a:t>
            </a:r>
            <a:endParaRPr dirty="0"/>
          </a:p>
          <a:p>
            <a:pPr marL="914400" lvl="1" indent="-368300" algn="l" rtl="0">
              <a:lnSpc>
                <a:spcPct val="100000"/>
              </a:lnSpc>
              <a:spcBef>
                <a:spcPts val="400"/>
              </a:spcBef>
              <a:spcAft>
                <a:spcPts val="0"/>
              </a:spcAft>
              <a:buSzPts val="2200"/>
              <a:buChar char="–"/>
            </a:pPr>
            <a:r>
              <a:rPr lang="es" dirty="0"/>
              <a:t>Capacidades informáticas personales</a:t>
            </a:r>
            <a:endParaRPr dirty="0"/>
          </a:p>
          <a:p>
            <a:pPr marL="457200" lvl="0" indent="-368300" algn="l" rtl="0">
              <a:lnSpc>
                <a:spcPct val="100000"/>
              </a:lnSpc>
              <a:spcBef>
                <a:spcPts val="800"/>
              </a:spcBef>
              <a:spcAft>
                <a:spcPts val="0"/>
              </a:spcAft>
              <a:buClr>
                <a:srgbClr val="000000"/>
              </a:buClr>
              <a:buSzPts val="2200"/>
              <a:buChar char="•"/>
            </a:pPr>
            <a:r>
              <a:rPr lang="es" dirty="0">
                <a:solidFill>
                  <a:srgbClr val="000000"/>
                </a:solidFill>
              </a:rPr>
              <a:t>GEE también es gratuito para científicos, investigadores y desarrolladores.</a:t>
            </a:r>
            <a:endParaRPr dirty="0"/>
          </a:p>
        </p:txBody>
      </p:sp>
      <p:sp>
        <p:nvSpPr>
          <p:cNvPr id="195" name="Google Shape;195;p22"/>
          <p:cNvSpPr txBox="1"/>
          <p:nvPr/>
        </p:nvSpPr>
        <p:spPr>
          <a:xfrm>
            <a:off x="5293012" y="4941795"/>
            <a:ext cx="568988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Interfaz del editor de código de Google Earth Engine que utiliza la API de JavaScript, que muestra imágenes en color verdadero de la reflectancia de la superficie de Landsat 8 para los EE. UU.</a:t>
            </a:r>
            <a:endParaRPr dirty="0"/>
          </a:p>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Crédito: </a:t>
            </a:r>
            <a:r>
              <a:rPr lang="e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Desarrolladores de Google Earth Engine</a:t>
            </a:r>
            <a:endParaRPr sz="1200" b="0" i="0" u="none" strike="noStrike" cap="none" dirty="0">
              <a:solidFill>
                <a:srgbClr val="000000"/>
              </a:solidFill>
              <a:latin typeface="Century Gothic"/>
              <a:ea typeface="Century Gothic"/>
              <a:cs typeface="Century Gothic"/>
              <a:sym typeface="Century Gothic"/>
            </a:endParaRPr>
          </a:p>
        </p:txBody>
      </p:sp>
      <p:pic>
        <p:nvPicPr>
          <p:cNvPr id="5" name="Google Shape;196;p22">
            <a:extLst>
              <a:ext uri="{FF2B5EF4-FFF2-40B4-BE49-F238E27FC236}">
                <a16:creationId xmlns:a16="http://schemas.microsoft.com/office/drawing/2014/main" id="{4E073501-2E71-49A3-844F-0F541BB3C084}"/>
              </a:ext>
            </a:extLst>
          </p:cNvPr>
          <p:cNvPicPr preferRelativeResize="0"/>
          <p:nvPr/>
        </p:nvPicPr>
        <p:blipFill rotWithShape="1">
          <a:blip r:embed="rId4">
            <a:alphaModFix/>
          </a:blip>
          <a:srcRect/>
          <a:stretch/>
        </p:blipFill>
        <p:spPr>
          <a:xfrm>
            <a:off x="5293012" y="1130284"/>
            <a:ext cx="5689885" cy="38115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 b="1" dirty="0">
                <a:latin typeface="Century Gothic" panose="020B0502020202020204" pitchFamily="34" charset="0"/>
              </a:rPr>
              <a:t>Convertir datos en información</a:t>
            </a:r>
          </a:p>
        </p:txBody>
      </p:sp>
      <p:sp>
        <p:nvSpPr>
          <p:cNvPr id="3" name="Content Placeholder 2"/>
          <p:cNvSpPr>
            <a:spLocks noGrp="1"/>
          </p:cNvSpPr>
          <p:nvPr>
            <p:ph idx="1"/>
          </p:nvPr>
        </p:nvSpPr>
        <p:spPr>
          <a:xfrm>
            <a:off x="481584" y="1474335"/>
            <a:ext cx="5577840" cy="1461308"/>
          </a:xfrm>
        </p:spPr>
        <p:txBody>
          <a:bodyPr>
            <a:normAutofit lnSpcReduction="10000"/>
          </a:bodyPr>
          <a:lstStyle/>
          <a:p>
            <a:pPr marL="146278" indent="0">
              <a:buNone/>
            </a:pPr>
            <a:r>
              <a:rPr lang="es" b="1" dirty="0">
                <a:latin typeface="Century Gothic" panose="020B0502020202020204" pitchFamily="34" charset="0"/>
              </a:rPr>
              <a:t>Clases espectrales</a:t>
            </a:r>
          </a:p>
          <a:p>
            <a:r>
              <a:rPr lang="es" dirty="0">
                <a:latin typeface="Century Gothic" panose="020B0502020202020204" pitchFamily="34" charset="0"/>
              </a:rPr>
              <a:t>Grupos de píxeles que son uniformes con respecto a sus valores de píxeles en varias bandas espectrales</a:t>
            </a:r>
          </a:p>
        </p:txBody>
      </p:sp>
      <p:sp>
        <p:nvSpPr>
          <p:cNvPr id="4" name="Text Placeholder 3"/>
          <p:cNvSpPr>
            <a:spLocks noGrp="1"/>
          </p:cNvSpPr>
          <p:nvPr>
            <p:ph type="body" sz="quarter" idx="10"/>
          </p:nvPr>
        </p:nvSpPr>
        <p:spPr/>
        <p:txBody>
          <a:bodyPr/>
          <a:lstStyle/>
          <a:p>
            <a:r>
              <a:rPr lang="es" dirty="0">
                <a:latin typeface="Century Gothic" panose="020B0502020202020204" pitchFamily="34" charset="0"/>
              </a:rPr>
              <a:t>Clases espectrales vs. informativas</a:t>
            </a:r>
          </a:p>
        </p:txBody>
      </p:sp>
      <p:sp>
        <p:nvSpPr>
          <p:cNvPr id="5" name="Content Placeholder 4"/>
          <p:cNvSpPr>
            <a:spLocks noGrp="1"/>
          </p:cNvSpPr>
          <p:nvPr>
            <p:ph idx="11"/>
          </p:nvPr>
        </p:nvSpPr>
        <p:spPr>
          <a:xfrm>
            <a:off x="6132576" y="1474335"/>
            <a:ext cx="5577840" cy="1461308"/>
          </a:xfrm>
        </p:spPr>
        <p:txBody>
          <a:bodyPr>
            <a:normAutofit lnSpcReduction="10000"/>
          </a:bodyPr>
          <a:lstStyle/>
          <a:p>
            <a:pPr marL="146278" indent="0">
              <a:buNone/>
            </a:pPr>
            <a:r>
              <a:rPr lang="es" b="1" dirty="0">
                <a:latin typeface="Century Gothic" panose="020B0502020202020204" pitchFamily="34" charset="0"/>
              </a:rPr>
              <a:t>Clases informativas</a:t>
            </a:r>
          </a:p>
          <a:p>
            <a:r>
              <a:rPr lang="es" dirty="0">
                <a:latin typeface="Century Gothic" panose="020B0502020202020204" pitchFamily="34" charset="0"/>
              </a:rPr>
              <a:t>Categorías de interés para los usuarios de los datos (es decir, agua, bosque, urbano, agricultura, etc.)</a:t>
            </a:r>
          </a:p>
        </p:txBody>
      </p:sp>
      <p:sp>
        <p:nvSpPr>
          <p:cNvPr id="6" name="Content Placeholder 5"/>
          <p:cNvSpPr>
            <a:spLocks noGrp="1"/>
          </p:cNvSpPr>
          <p:nvPr>
            <p:ph sz="quarter" idx="12"/>
          </p:nvPr>
        </p:nvSpPr>
        <p:spPr>
          <a:xfrm>
            <a:off x="950403" y="6042611"/>
            <a:ext cx="4640205" cy="275535"/>
          </a:xfrm>
        </p:spPr>
        <p:txBody>
          <a:bodyPr/>
          <a:lstStyle/>
          <a:p>
            <a:r>
              <a:rPr lang="es" dirty="0">
                <a:latin typeface="Century Gothic" panose="020B0502020202020204" pitchFamily="34" charset="0"/>
              </a:rPr>
              <a:t>Imagen satelital de Panamá</a:t>
            </a:r>
          </a:p>
        </p:txBody>
      </p:sp>
      <p:sp>
        <p:nvSpPr>
          <p:cNvPr id="7" name="Content Placeholder 6"/>
          <p:cNvSpPr>
            <a:spLocks noGrp="1"/>
          </p:cNvSpPr>
          <p:nvPr>
            <p:ph sz="quarter" idx="13"/>
          </p:nvPr>
        </p:nvSpPr>
        <p:spPr>
          <a:xfrm>
            <a:off x="6861162" y="6042611"/>
            <a:ext cx="4165547" cy="275535"/>
          </a:xfrm>
        </p:spPr>
        <p:txBody>
          <a:bodyPr/>
          <a:lstStyle/>
          <a:p>
            <a:r>
              <a:rPr lang="es" dirty="0">
                <a:latin typeface="Century Gothic" panose="020B0502020202020204" pitchFamily="34" charset="0"/>
              </a:rPr>
              <a:t>Mapa de cobertura terrestre de Panamá</a:t>
            </a:r>
          </a:p>
        </p:txBody>
      </p:sp>
      <p:sp>
        <p:nvSpPr>
          <p:cNvPr id="8" name="Content Placeholder 4"/>
          <p:cNvSpPr txBox="1">
            <a:spLocks/>
          </p:cNvSpPr>
          <p:nvPr/>
        </p:nvSpPr>
        <p:spPr>
          <a:xfrm>
            <a:off x="1337157" y="3027371"/>
            <a:ext cx="9517686" cy="784393"/>
          </a:xfrm>
          <a:prstGeom prst="rect">
            <a:avLst/>
          </a:prstGeom>
          <a:ln w="25400" cmpd="sng">
            <a:solidFill>
              <a:srgbClr val="002060"/>
            </a:solidFill>
            <a:prstDash val="lgDash"/>
          </a:ln>
        </p:spPr>
        <p:txBody>
          <a:bodyPr vert="horz" lIns="0" tIns="60949" rIns="121899" bIns="60949" rtlCol="0">
            <a:normAutofit/>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buNone/>
            </a:pPr>
            <a:r>
              <a:rPr lang="es" dirty="0">
                <a:latin typeface="Century Gothic" panose="020B0502020202020204" pitchFamily="34" charset="0"/>
              </a:rPr>
              <a:t>La clasificación de imágenes es el proceso de agrupar clases espectrales y asignarles nombres de clase informativos.</a:t>
            </a:r>
          </a:p>
        </p:txBody>
      </p:sp>
      <p:pic>
        <p:nvPicPr>
          <p:cNvPr id="9" name="Picture 8">
            <a:extLst>
              <a:ext uri="{FF2B5EF4-FFF2-40B4-BE49-F238E27FC236}">
                <a16:creationId xmlns:a16="http://schemas.microsoft.com/office/drawing/2014/main" id="{C95FE43D-4F31-4B24-B7F7-BC8CC11085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403" y="4002346"/>
            <a:ext cx="4640205" cy="2040264"/>
          </a:xfrm>
          <a:prstGeom prst="rect">
            <a:avLst/>
          </a:prstGeom>
        </p:spPr>
      </p:pic>
      <p:pic>
        <p:nvPicPr>
          <p:cNvPr id="10" name="Picture 9">
            <a:extLst>
              <a:ext uri="{FF2B5EF4-FFF2-40B4-BE49-F238E27FC236}">
                <a16:creationId xmlns:a16="http://schemas.microsoft.com/office/drawing/2014/main" id="{A8AFEFA4-1272-499B-AAF0-603B6966C0C8}"/>
              </a:ext>
            </a:extLst>
          </p:cNvPr>
          <p:cNvPicPr>
            <a:picLocks noChangeAspect="1"/>
          </p:cNvPicPr>
          <p:nvPr/>
        </p:nvPicPr>
        <p:blipFill>
          <a:blip r:embed="rId3"/>
          <a:stretch>
            <a:fillRect/>
          </a:stretch>
        </p:blipFill>
        <p:spPr>
          <a:xfrm>
            <a:off x="6861162" y="4002346"/>
            <a:ext cx="4120671" cy="2040264"/>
          </a:xfrm>
          <a:prstGeom prst="rect">
            <a:avLst/>
          </a:prstGeom>
        </p:spPr>
      </p:pic>
    </p:spTree>
    <p:extLst>
      <p:ext uri="{BB962C8B-B14F-4D97-AF65-F5344CB8AC3E}">
        <p14:creationId xmlns:p14="http://schemas.microsoft.com/office/powerpoint/2010/main" val="1801817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La plataforma del motor de Google Earth</a:t>
            </a:r>
            <a:endParaRPr dirty="0"/>
          </a:p>
        </p:txBody>
      </p:sp>
      <p:sp>
        <p:nvSpPr>
          <p:cNvPr id="203" name="Google Shape;203;p23"/>
          <p:cNvSpPr txBox="1">
            <a:spLocks noGrp="1"/>
          </p:cNvSpPr>
          <p:nvPr>
            <p:ph type="body" idx="1"/>
          </p:nvPr>
        </p:nvSpPr>
        <p:spPr>
          <a:xfrm>
            <a:off x="242315" y="1037520"/>
            <a:ext cx="4801173" cy="5143516"/>
          </a:xfrm>
          <a:prstGeom prst="rect">
            <a:avLst/>
          </a:prstGeom>
          <a:noFill/>
          <a:ln>
            <a:noFill/>
          </a:ln>
        </p:spPr>
        <p:txBody>
          <a:bodyPr spcFirstLastPara="1" wrap="square" lIns="0" tIns="60925" rIns="121875" bIns="60925" anchor="t" anchorCtr="0">
            <a:normAutofit fontScale="92500" lnSpcReduction="10000"/>
          </a:bodyPr>
          <a:lstStyle/>
          <a:p>
            <a:pPr marL="457200" lvl="0" indent="-368300" algn="l" rtl="0">
              <a:lnSpc>
                <a:spcPct val="100000"/>
              </a:lnSpc>
              <a:spcBef>
                <a:spcPts val="800"/>
              </a:spcBef>
              <a:spcAft>
                <a:spcPts val="0"/>
              </a:spcAft>
              <a:buClr>
                <a:schemeClr val="dk1"/>
              </a:buClr>
              <a:buSzPts val="2200"/>
              <a:buChar char="•"/>
            </a:pPr>
            <a:r>
              <a:rPr lang="es" dirty="0"/>
              <a:t>Google Earth Engine (GEE) aprovecha las capacidades de computación en la nube para proporcionar a los usuarios un lugar único para </a:t>
            </a:r>
            <a:r>
              <a:rPr lang="es" b="1" dirty="0"/>
              <a:t>acceder a los datos satelitales, aplicar metodologías de detección remota y mostrar los resultados del análisis </a:t>
            </a:r>
            <a:r>
              <a:rPr lang="es" dirty="0"/>
              <a:t>.</a:t>
            </a:r>
            <a:endParaRPr dirty="0"/>
          </a:p>
          <a:p>
            <a:pPr marL="457200" lvl="0" indent="-368300" algn="l" rtl="0">
              <a:lnSpc>
                <a:spcPct val="100000"/>
              </a:lnSpc>
              <a:spcBef>
                <a:spcPts val="800"/>
              </a:spcBef>
              <a:spcAft>
                <a:spcPts val="0"/>
              </a:spcAft>
              <a:buClr>
                <a:schemeClr val="dk1"/>
              </a:buClr>
              <a:buSzPts val="2200"/>
              <a:buChar char="•"/>
            </a:pPr>
            <a:r>
              <a:rPr lang="es" dirty="0"/>
              <a:t>La interfaz de programación de aplicaciones (API) de GEE permite a los usuarios aplicar fácilmente clasificaciones y algoritmos de monitoreo de cobertura terrestre con comandos codificados.</a:t>
            </a:r>
            <a:endParaRPr dirty="0"/>
          </a:p>
          <a:p>
            <a:pPr marL="457200" lvl="0" indent="-228600" algn="l" rtl="0">
              <a:lnSpc>
                <a:spcPct val="100000"/>
              </a:lnSpc>
              <a:spcBef>
                <a:spcPts val="800"/>
              </a:spcBef>
              <a:spcAft>
                <a:spcPts val="0"/>
              </a:spcAft>
              <a:buClr>
                <a:schemeClr val="dk1"/>
              </a:buClr>
              <a:buSzPts val="2200"/>
              <a:buNone/>
            </a:pPr>
            <a:endParaRPr sz="2000" dirty="0"/>
          </a:p>
          <a:p>
            <a:pPr marL="457200" lvl="0" indent="-228600" algn="l" rtl="0">
              <a:lnSpc>
                <a:spcPct val="100000"/>
              </a:lnSpc>
              <a:spcBef>
                <a:spcPts val="800"/>
              </a:spcBef>
              <a:spcAft>
                <a:spcPts val="0"/>
              </a:spcAft>
              <a:buClr>
                <a:schemeClr val="dk1"/>
              </a:buClr>
              <a:buSzPts val="2200"/>
              <a:buNone/>
            </a:pPr>
            <a:endParaRPr sz="2000" dirty="0"/>
          </a:p>
        </p:txBody>
      </p:sp>
      <p:sp>
        <p:nvSpPr>
          <p:cNvPr id="205" name="Google Shape;205;p23"/>
          <p:cNvSpPr txBox="1"/>
          <p:nvPr/>
        </p:nvSpPr>
        <p:spPr>
          <a:xfrm>
            <a:off x="5274684" y="5743574"/>
            <a:ext cx="414077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Crédito de la imagen: </a:t>
            </a:r>
            <a:r>
              <a:rPr lang="e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motor de Google Earth</a:t>
            </a:r>
            <a:endParaRPr sz="1200" b="0" i="0" u="none" strike="noStrike" cap="none" dirty="0">
              <a:solidFill>
                <a:srgbClr val="000000"/>
              </a:solidFill>
              <a:latin typeface="Century Gothic"/>
              <a:ea typeface="Century Gothic"/>
              <a:cs typeface="Century Gothic"/>
              <a:sym typeface="Century Gothic"/>
            </a:endParaRPr>
          </a:p>
        </p:txBody>
      </p:sp>
      <p:pic>
        <p:nvPicPr>
          <p:cNvPr id="5" name="Google Shape;204;p23">
            <a:extLst>
              <a:ext uri="{FF2B5EF4-FFF2-40B4-BE49-F238E27FC236}">
                <a16:creationId xmlns:a16="http://schemas.microsoft.com/office/drawing/2014/main" id="{A04E1408-8186-4158-91BE-A044FE1583DF}"/>
              </a:ext>
            </a:extLst>
          </p:cNvPr>
          <p:cNvPicPr preferRelativeResize="0"/>
          <p:nvPr/>
        </p:nvPicPr>
        <p:blipFill rotWithShape="1">
          <a:blip r:embed="rId4">
            <a:alphaModFix/>
          </a:blip>
          <a:srcRect/>
          <a:stretch/>
        </p:blipFill>
        <p:spPr>
          <a:xfrm>
            <a:off x="5274684" y="1130283"/>
            <a:ext cx="6556651" cy="4613291"/>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C2AA2-04AF-4B4B-8A7B-F5102C5989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8142" y="234225"/>
            <a:ext cx="3671579" cy="2040603"/>
          </a:xfrm>
          <a:prstGeom prst="rect">
            <a:avLst/>
          </a:prstGeom>
        </p:spPr>
      </p:pic>
      <p:pic>
        <p:nvPicPr>
          <p:cNvPr id="4" name="Picture 3">
            <a:extLst>
              <a:ext uri="{FF2B5EF4-FFF2-40B4-BE49-F238E27FC236}">
                <a16:creationId xmlns:a16="http://schemas.microsoft.com/office/drawing/2014/main" id="{8BCB4CE4-5B50-4DF2-8993-F0CD3CBB52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65" y="180000"/>
            <a:ext cx="3324115" cy="2051718"/>
          </a:xfrm>
          <a:prstGeom prst="rect">
            <a:avLst/>
          </a:prstGeom>
        </p:spPr>
      </p:pic>
      <p:pic>
        <p:nvPicPr>
          <p:cNvPr id="5" name="Picture 4">
            <a:extLst>
              <a:ext uri="{FF2B5EF4-FFF2-40B4-BE49-F238E27FC236}">
                <a16:creationId xmlns:a16="http://schemas.microsoft.com/office/drawing/2014/main" id="{5C54C613-897F-4898-AB50-3501A39039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2631" y="4330091"/>
            <a:ext cx="2725528" cy="2051717"/>
          </a:xfrm>
          <a:prstGeom prst="rect">
            <a:avLst/>
          </a:prstGeom>
        </p:spPr>
      </p:pic>
      <p:pic>
        <p:nvPicPr>
          <p:cNvPr id="6" name="Picture 2">
            <a:extLst>
              <a:ext uri="{FF2B5EF4-FFF2-40B4-BE49-F238E27FC236}">
                <a16:creationId xmlns:a16="http://schemas.microsoft.com/office/drawing/2014/main" id="{E558BFA3-6DD7-496C-BE0D-BD809FB4A1C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9058404" y="4477196"/>
            <a:ext cx="2510365" cy="20517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70F40CB-FB0F-44A7-A0C2-F5567DD05BF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6158" y="3930417"/>
            <a:ext cx="3503501" cy="15502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earth engine logo">
            <a:extLst>
              <a:ext uri="{FF2B5EF4-FFF2-40B4-BE49-F238E27FC236}">
                <a16:creationId xmlns:a16="http://schemas.microsoft.com/office/drawing/2014/main" id="{AEB6A22F-27F5-48E5-B712-C53451BAFFEC}"/>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361179" y="180000"/>
            <a:ext cx="3028432" cy="287408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Curved 7">
            <a:extLst>
              <a:ext uri="{FF2B5EF4-FFF2-40B4-BE49-F238E27FC236}">
                <a16:creationId xmlns:a16="http://schemas.microsoft.com/office/drawing/2014/main" id="{CB53FDA9-EDBC-4D07-A7A4-B03299FA0E61}"/>
              </a:ext>
            </a:extLst>
          </p:cNvPr>
          <p:cNvCxnSpPr>
            <a:cxnSpLocks/>
            <a:stCxn id="4" idx="3"/>
          </p:cNvCxnSpPr>
          <p:nvPr/>
        </p:nvCxnSpPr>
        <p:spPr>
          <a:xfrm flipV="1">
            <a:off x="3644980" y="633583"/>
            <a:ext cx="928531" cy="572276"/>
          </a:xfrm>
          <a:prstGeom prst="curvedConnector3">
            <a:avLst>
              <a:gd name="adj1" fmla="val 4397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AC2D4FBF-9F69-4B8A-8A49-9BDCADD5640F}"/>
              </a:ext>
            </a:extLst>
          </p:cNvPr>
          <p:cNvCxnSpPr>
            <a:cxnSpLocks/>
            <a:stCxn id="3" idx="1"/>
          </p:cNvCxnSpPr>
          <p:nvPr/>
        </p:nvCxnSpPr>
        <p:spPr>
          <a:xfrm rot="10800000">
            <a:off x="7219688" y="633583"/>
            <a:ext cx="1098454" cy="620945"/>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77D5405E-6C77-4B72-94EE-24A7A75DFB35}"/>
              </a:ext>
            </a:extLst>
          </p:cNvPr>
          <p:cNvCxnSpPr>
            <a:cxnSpLocks/>
            <a:stCxn id="6" idx="0"/>
            <a:endCxn id="1030" idx="3"/>
          </p:cNvCxnSpPr>
          <p:nvPr/>
        </p:nvCxnSpPr>
        <p:spPr>
          <a:xfrm rot="16200000" flipV="1">
            <a:off x="7421522" y="1585131"/>
            <a:ext cx="2860154" cy="292397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E9988627-10A5-4A17-9188-42668E0DFDDA}"/>
              </a:ext>
            </a:extLst>
          </p:cNvPr>
          <p:cNvCxnSpPr>
            <a:cxnSpLocks/>
            <a:stCxn id="5" idx="3"/>
            <a:endCxn id="1030" idx="2"/>
          </p:cNvCxnSpPr>
          <p:nvPr/>
        </p:nvCxnSpPr>
        <p:spPr>
          <a:xfrm flipH="1" flipV="1">
            <a:off x="5875395" y="3054083"/>
            <a:ext cx="1362764" cy="2301867"/>
          </a:xfrm>
          <a:prstGeom prst="curvedConnector4">
            <a:avLst>
              <a:gd name="adj1" fmla="val -16775"/>
              <a:gd name="adj2" fmla="val 7228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A1CF3E51-217A-4C2D-A360-908AD6B11A9C}"/>
              </a:ext>
            </a:extLst>
          </p:cNvPr>
          <p:cNvCxnSpPr>
            <a:cxnSpLocks/>
            <a:stCxn id="7" idx="0"/>
          </p:cNvCxnSpPr>
          <p:nvPr/>
        </p:nvCxnSpPr>
        <p:spPr>
          <a:xfrm rot="5400000" flipH="1" flipV="1">
            <a:off x="2578810" y="1815504"/>
            <a:ext cx="1504012" cy="272581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892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Interfaz de programación de aplicaciones (API)</a:t>
            </a:r>
            <a:endParaRPr dirty="0"/>
          </a:p>
        </p:txBody>
      </p:sp>
      <p:sp>
        <p:nvSpPr>
          <p:cNvPr id="212" name="Google Shape;212;p24"/>
          <p:cNvSpPr txBox="1">
            <a:spLocks noGrp="1"/>
          </p:cNvSpPr>
          <p:nvPr>
            <p:ph type="body" idx="1"/>
          </p:nvPr>
        </p:nvSpPr>
        <p:spPr>
          <a:xfrm>
            <a:off x="242315" y="1130284"/>
            <a:ext cx="5022412"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s" dirty="0"/>
              <a:t>La API JavaScript de Earth Engine es actualmente el método más utilizado para trabajar con GEE.</a:t>
            </a:r>
            <a:endParaRPr dirty="0"/>
          </a:p>
          <a:p>
            <a:pPr marL="457200" lvl="0" indent="-368300" algn="l" rtl="0">
              <a:lnSpc>
                <a:spcPct val="100000"/>
              </a:lnSpc>
              <a:spcBef>
                <a:spcPts val="800"/>
              </a:spcBef>
              <a:spcAft>
                <a:spcPts val="0"/>
              </a:spcAft>
              <a:buClr>
                <a:schemeClr val="dk1"/>
              </a:buClr>
              <a:buSzPts val="2200"/>
              <a:buChar char="•"/>
            </a:pPr>
            <a:r>
              <a:rPr lang="es" dirty="0"/>
              <a:t>Una API de Python a través de Google Colaboratory (Colab) también está disponible para aquellos interesados en usar Python.</a:t>
            </a:r>
            <a:endParaRPr dirty="0"/>
          </a:p>
          <a:p>
            <a:pPr marL="914400" lvl="1" indent="-368300" algn="l" rtl="0">
              <a:lnSpc>
                <a:spcPct val="100000"/>
              </a:lnSpc>
              <a:spcBef>
                <a:spcPts val="400"/>
              </a:spcBef>
              <a:spcAft>
                <a:spcPts val="0"/>
              </a:spcAft>
              <a:buSzPts val="2200"/>
              <a:buChar char="–"/>
            </a:pPr>
            <a:r>
              <a:rPr lang="es" dirty="0"/>
              <a:t>Esto es un poco más complicado que trabajar directamente en el editor de código GEE con JavaScript.</a:t>
            </a:r>
            <a:endParaRPr dirty="0"/>
          </a:p>
        </p:txBody>
      </p:sp>
      <p:sp>
        <p:nvSpPr>
          <p:cNvPr id="214" name="Google Shape;214;p24"/>
          <p:cNvSpPr txBox="1"/>
          <p:nvPr/>
        </p:nvSpPr>
        <p:spPr>
          <a:xfrm>
            <a:off x="5414241" y="5111981"/>
            <a:ext cx="637597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Bloc de notas de Google Colab que usa una sección codificada para mostrar la elevación en una celda de salida. Crédito: </a:t>
            </a:r>
            <a:r>
              <a:rPr lang="e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Colaboración de Google</a:t>
            </a:r>
            <a:endParaRPr sz="1200" b="0" i="0" u="none" strike="noStrike" cap="none" dirty="0">
              <a:solidFill>
                <a:srgbClr val="000000"/>
              </a:solidFill>
              <a:latin typeface="Century Gothic"/>
              <a:ea typeface="Century Gothic"/>
              <a:cs typeface="Century Gothic"/>
              <a:sym typeface="Century Gothic"/>
            </a:endParaRPr>
          </a:p>
        </p:txBody>
      </p:sp>
      <p:pic>
        <p:nvPicPr>
          <p:cNvPr id="5" name="Google Shape;213;p24">
            <a:extLst>
              <a:ext uri="{FF2B5EF4-FFF2-40B4-BE49-F238E27FC236}">
                <a16:creationId xmlns:a16="http://schemas.microsoft.com/office/drawing/2014/main" id="{F6183C70-663B-487B-9CA4-EE5DA3013C66}"/>
              </a:ext>
            </a:extLst>
          </p:cNvPr>
          <p:cNvPicPr preferRelativeResize="0"/>
          <p:nvPr/>
        </p:nvPicPr>
        <p:blipFill rotWithShape="1">
          <a:blip r:embed="rId4">
            <a:alphaModFix/>
          </a:blip>
          <a:srcRect/>
          <a:stretch/>
        </p:blipFill>
        <p:spPr>
          <a:xfrm>
            <a:off x="5414241" y="1130284"/>
            <a:ext cx="6375977" cy="3981697"/>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Funcionalidad del motor de Google Earth</a:t>
            </a:r>
            <a:endParaRPr dirty="0"/>
          </a:p>
        </p:txBody>
      </p:sp>
      <p:sp>
        <p:nvSpPr>
          <p:cNvPr id="221" name="Google Shape;221;p25"/>
          <p:cNvSpPr txBox="1">
            <a:spLocks noGrp="1"/>
          </p:cNvSpPr>
          <p:nvPr>
            <p:ph type="body" idx="1"/>
          </p:nvPr>
        </p:nvSpPr>
        <p:spPr>
          <a:xfrm>
            <a:off x="242315" y="1130284"/>
            <a:ext cx="5172648"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s" dirty="0"/>
              <a:t>Los usos de GEE para el análisis de imágenes satelitales incluyen:</a:t>
            </a:r>
            <a:endParaRPr dirty="0"/>
          </a:p>
          <a:p>
            <a:pPr marL="914400" lvl="1" indent="-368300" algn="l" rtl="0">
              <a:lnSpc>
                <a:spcPct val="100000"/>
              </a:lnSpc>
              <a:spcBef>
                <a:spcPts val="400"/>
              </a:spcBef>
              <a:spcAft>
                <a:spcPts val="0"/>
              </a:spcAft>
              <a:buSzPts val="2200"/>
              <a:buChar char="–"/>
            </a:pPr>
            <a:r>
              <a:rPr lang="es" dirty="0"/>
              <a:t>Automatización del procesamiento y visualización de datos.</a:t>
            </a:r>
            <a:endParaRPr dirty="0"/>
          </a:p>
          <a:p>
            <a:pPr marL="914400" lvl="1" indent="-368300" algn="l" rtl="0">
              <a:lnSpc>
                <a:spcPct val="100000"/>
              </a:lnSpc>
              <a:spcBef>
                <a:spcPts val="400"/>
              </a:spcBef>
              <a:spcAft>
                <a:spcPts val="0"/>
              </a:spcAft>
              <a:buSzPts val="2200"/>
              <a:buChar char="–"/>
            </a:pPr>
            <a:r>
              <a:rPr lang="es" dirty="0"/>
              <a:t>Monitoreo casi en tiempo real (limitado por la disponibilidad de datos en el catálogo)</a:t>
            </a:r>
            <a:endParaRPr dirty="0"/>
          </a:p>
          <a:p>
            <a:pPr marL="914400" lvl="1" indent="-368300" algn="l" rtl="0">
              <a:lnSpc>
                <a:spcPct val="100000"/>
              </a:lnSpc>
              <a:spcBef>
                <a:spcPts val="400"/>
              </a:spcBef>
              <a:spcAft>
                <a:spcPts val="0"/>
              </a:spcAft>
              <a:buSzPts val="2200"/>
              <a:buChar char="–"/>
            </a:pPr>
            <a:r>
              <a:rPr lang="es" dirty="0"/>
              <a:t>Aplicación de algoritmo de aprendizaje automático</a:t>
            </a:r>
            <a:endParaRPr dirty="0"/>
          </a:p>
          <a:p>
            <a:pPr marL="914400" lvl="1" indent="-368300" algn="l" rtl="0">
              <a:lnSpc>
                <a:spcPct val="100000"/>
              </a:lnSpc>
              <a:spcBef>
                <a:spcPts val="400"/>
              </a:spcBef>
              <a:spcAft>
                <a:spcPts val="0"/>
              </a:spcAft>
              <a:buSzPts val="2200"/>
              <a:buChar char="–"/>
            </a:pPr>
            <a:r>
              <a:rPr lang="es" dirty="0"/>
              <a:t>Implementación de la interfaz gráfica de usuario</a:t>
            </a:r>
            <a:endParaRPr dirty="0"/>
          </a:p>
          <a:p>
            <a:pPr marL="914400" lvl="1" indent="-228600" algn="l" rtl="0">
              <a:lnSpc>
                <a:spcPct val="100000"/>
              </a:lnSpc>
              <a:spcBef>
                <a:spcPts val="400"/>
              </a:spcBef>
              <a:spcAft>
                <a:spcPts val="0"/>
              </a:spcAft>
              <a:buSzPts val="2200"/>
              <a:buNone/>
            </a:pPr>
            <a:endParaRPr dirty="0"/>
          </a:p>
          <a:p>
            <a:pPr marL="914400" lvl="1" indent="-228600" algn="l" rtl="0">
              <a:lnSpc>
                <a:spcPct val="100000"/>
              </a:lnSpc>
              <a:spcBef>
                <a:spcPts val="400"/>
              </a:spcBef>
              <a:spcAft>
                <a:spcPts val="0"/>
              </a:spcAft>
              <a:buSzPts val="2200"/>
              <a:buNone/>
            </a:pPr>
            <a:endParaRPr dirty="0"/>
          </a:p>
        </p:txBody>
      </p:sp>
      <p:sp>
        <p:nvSpPr>
          <p:cNvPr id="223" name="Google Shape;223;p25"/>
          <p:cNvSpPr txBox="1"/>
          <p:nvPr/>
        </p:nvSpPr>
        <p:spPr>
          <a:xfrm>
            <a:off x="5715000" y="5750010"/>
            <a:ext cx="541496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Clasificador de árboles de clasificación y regresión simples (CART) implementado en la API GEE para identificar tres clases urbanas, forestales y de agua en el Área de la Bahía de San Francisco para mayo de 2021 utilizando imágenes Landsat 8. Crédito: </a:t>
            </a:r>
            <a:r>
              <a:rPr lang="e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Desarrolladores de Google Earth Engine</a:t>
            </a:r>
            <a:endParaRPr sz="1200" b="0" i="0" u="none" strike="noStrike" cap="none" dirty="0">
              <a:solidFill>
                <a:srgbClr val="000000"/>
              </a:solidFill>
              <a:latin typeface="Century Gothic"/>
              <a:ea typeface="Century Gothic"/>
              <a:cs typeface="Century Gothic"/>
              <a:sym typeface="Century Gothic"/>
            </a:endParaRPr>
          </a:p>
        </p:txBody>
      </p:sp>
      <p:pic>
        <p:nvPicPr>
          <p:cNvPr id="5" name="Google Shape;222;p25">
            <a:extLst>
              <a:ext uri="{FF2B5EF4-FFF2-40B4-BE49-F238E27FC236}">
                <a16:creationId xmlns:a16="http://schemas.microsoft.com/office/drawing/2014/main" id="{33CF8ACB-9DAD-4DF5-B7B1-6760502A7077}"/>
              </a:ext>
            </a:extLst>
          </p:cNvPr>
          <p:cNvPicPr preferRelativeResize="0"/>
          <p:nvPr/>
        </p:nvPicPr>
        <p:blipFill rotWithShape="1">
          <a:blip r:embed="rId4">
            <a:alphaModFix/>
          </a:blip>
          <a:srcRect/>
          <a:stretch/>
        </p:blipFill>
        <p:spPr>
          <a:xfrm>
            <a:off x="5722453" y="988315"/>
            <a:ext cx="5401984" cy="472916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Aplicaciones terrestres GEE</a:t>
            </a:r>
            <a:endParaRPr dirty="0"/>
          </a:p>
        </p:txBody>
      </p:sp>
      <p:sp>
        <p:nvSpPr>
          <p:cNvPr id="230" name="Google Shape;230;p26"/>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s" sz="2000" dirty="0"/>
              <a:t>Seguimiento a largo plazo del cambio del paisaje y del tipo de cobertura del suelo</a:t>
            </a:r>
            <a:endParaRPr dirty="0"/>
          </a:p>
          <a:p>
            <a:pPr marL="457200" lvl="0" indent="-368300" algn="l" rtl="0">
              <a:lnSpc>
                <a:spcPct val="100000"/>
              </a:lnSpc>
              <a:spcBef>
                <a:spcPts val="800"/>
              </a:spcBef>
              <a:spcAft>
                <a:spcPts val="0"/>
              </a:spcAft>
              <a:buClr>
                <a:schemeClr val="dk1"/>
              </a:buClr>
              <a:buSzPts val="2200"/>
              <a:buChar char="•"/>
            </a:pPr>
            <a:r>
              <a:rPr lang="es" sz="2000" dirty="0"/>
              <a:t>Cálculo de índices relevantes para la gestión de la tierra, como índices de diferencia normalizados para vegetación, agua, nieve, suelo y áreas urbanas</a:t>
            </a:r>
            <a:endParaRPr dirty="0"/>
          </a:p>
          <a:p>
            <a:pPr marL="457200" lvl="0" indent="-368300" algn="l" rtl="0">
              <a:lnSpc>
                <a:spcPct val="100000"/>
              </a:lnSpc>
              <a:spcBef>
                <a:spcPts val="800"/>
              </a:spcBef>
              <a:spcAft>
                <a:spcPts val="0"/>
              </a:spcAft>
              <a:buClr>
                <a:schemeClr val="dk1"/>
              </a:buClr>
              <a:buSzPts val="2200"/>
              <a:buChar char="•"/>
            </a:pPr>
            <a:r>
              <a:rPr lang="es" sz="2000" dirty="0"/>
              <a:t>Análisis de series temporales de paisajes y detección de cambios</a:t>
            </a:r>
            <a:endParaRPr dirty="0"/>
          </a:p>
          <a:p>
            <a:pPr marL="457200" lvl="0" indent="-368300" algn="l" rtl="0">
              <a:lnSpc>
                <a:spcPct val="100000"/>
              </a:lnSpc>
              <a:spcBef>
                <a:spcPts val="800"/>
              </a:spcBef>
              <a:spcAft>
                <a:spcPts val="0"/>
              </a:spcAft>
              <a:buClr>
                <a:schemeClr val="dk1"/>
              </a:buClr>
              <a:buSzPts val="2200"/>
              <a:buChar char="•"/>
            </a:pPr>
            <a:r>
              <a:rPr lang="es" sz="2000" dirty="0"/>
              <a:t>Resumen estadístico</a:t>
            </a:r>
            <a:endParaRPr dirty="0"/>
          </a:p>
          <a:p>
            <a:pPr marL="457200" lvl="0" indent="-368300" algn="l" rtl="0">
              <a:lnSpc>
                <a:spcPct val="100000"/>
              </a:lnSpc>
              <a:spcBef>
                <a:spcPts val="800"/>
              </a:spcBef>
              <a:spcAft>
                <a:spcPts val="0"/>
              </a:spcAft>
              <a:buClr>
                <a:schemeClr val="dk1"/>
              </a:buClr>
              <a:buSzPts val="2200"/>
              <a:buChar char="•"/>
            </a:pPr>
            <a:r>
              <a:rPr lang="es" sz="2000" dirty="0"/>
              <a:t>Métodos de evaluación de la validación y la precisión</a:t>
            </a:r>
            <a:endParaRPr dirty="0"/>
          </a:p>
          <a:p>
            <a:pPr marL="457200" lvl="0" indent="-368300" algn="l" rtl="0">
              <a:lnSpc>
                <a:spcPct val="100000"/>
              </a:lnSpc>
              <a:spcBef>
                <a:spcPts val="800"/>
              </a:spcBef>
              <a:spcAft>
                <a:spcPts val="0"/>
              </a:spcAft>
              <a:buClr>
                <a:schemeClr val="dk1"/>
              </a:buClr>
              <a:buSzPts val="2200"/>
              <a:buChar char="•"/>
            </a:pPr>
            <a:r>
              <a:rPr lang="es" sz="2000" dirty="0"/>
              <a:t>Visualización y presentación de resultados</a:t>
            </a:r>
            <a:endParaRPr dirty="0"/>
          </a:p>
          <a:p>
            <a:pPr marL="457200" lvl="0" indent="-228600" algn="l" rtl="0">
              <a:lnSpc>
                <a:spcPct val="100000"/>
              </a:lnSpc>
              <a:spcBef>
                <a:spcPts val="800"/>
              </a:spcBef>
              <a:spcAft>
                <a:spcPts val="0"/>
              </a:spcAft>
              <a:buClr>
                <a:schemeClr val="dk1"/>
              </a:buClr>
              <a:buSzPts val="2200"/>
              <a:buNone/>
            </a:pPr>
            <a:endParaRPr sz="2000" dirty="0"/>
          </a:p>
          <a:p>
            <a:pPr marL="457200" lvl="0" indent="-228600" algn="l" rtl="0">
              <a:lnSpc>
                <a:spcPct val="100000"/>
              </a:lnSpc>
              <a:spcBef>
                <a:spcPts val="800"/>
              </a:spcBef>
              <a:spcAft>
                <a:spcPts val="0"/>
              </a:spcAft>
              <a:buClr>
                <a:schemeClr val="dk1"/>
              </a:buClr>
              <a:buSzPts val="2200"/>
              <a:buNone/>
            </a:pPr>
            <a:endParaRPr sz="2000" dirty="0"/>
          </a:p>
        </p:txBody>
      </p:sp>
      <p:sp>
        <p:nvSpPr>
          <p:cNvPr id="232" name="Google Shape;232;p26"/>
          <p:cNvSpPr txBox="1"/>
          <p:nvPr/>
        </p:nvSpPr>
        <p:spPr>
          <a:xfrm>
            <a:off x="6510278" y="5646527"/>
            <a:ext cx="44958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Serie temporal de MODIS NDVI mostrada con Google Earth Engine. Crédito de la imagen: </a:t>
            </a:r>
            <a:r>
              <a:rPr lang="e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Desarrolladores del motor de Google Earth</a:t>
            </a:r>
            <a:endParaRPr sz="1200" b="0" i="0" u="none" strike="noStrike" cap="none" dirty="0">
              <a:solidFill>
                <a:srgbClr val="000000"/>
              </a:solidFill>
              <a:latin typeface="Century Gothic"/>
              <a:ea typeface="Century Gothic"/>
              <a:cs typeface="Century Gothic"/>
              <a:sym typeface="Century Gothic"/>
            </a:endParaRPr>
          </a:p>
        </p:txBody>
      </p:sp>
      <p:pic>
        <p:nvPicPr>
          <p:cNvPr id="5" name="Google Shape;231;p26">
            <a:extLst>
              <a:ext uri="{FF2B5EF4-FFF2-40B4-BE49-F238E27FC236}">
                <a16:creationId xmlns:a16="http://schemas.microsoft.com/office/drawing/2014/main" id="{39682577-4754-4E16-950D-698A1DA2A792}"/>
              </a:ext>
            </a:extLst>
          </p:cNvPr>
          <p:cNvPicPr preferRelativeResize="0"/>
          <p:nvPr/>
        </p:nvPicPr>
        <p:blipFill rotWithShape="1">
          <a:blip r:embed="rId4">
            <a:alphaModFix/>
          </a:blip>
          <a:srcRect/>
          <a:stretch/>
        </p:blipFill>
        <p:spPr>
          <a:xfrm>
            <a:off x="6510278" y="565142"/>
            <a:ext cx="4495800" cy="5080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Datos de sensores satelitales disponibles en GEE: Serie Landsat</a:t>
            </a:r>
            <a:endParaRPr dirty="0"/>
          </a:p>
        </p:txBody>
      </p:sp>
      <p:sp>
        <p:nvSpPr>
          <p:cNvPr id="239" name="Google Shape;239;p27"/>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fontScale="92500"/>
          </a:bodyPr>
          <a:lstStyle/>
          <a:p>
            <a:pPr marL="457200" lvl="0" indent="-368300" algn="l" rtl="0">
              <a:lnSpc>
                <a:spcPct val="100000"/>
              </a:lnSpc>
              <a:spcBef>
                <a:spcPts val="800"/>
              </a:spcBef>
              <a:spcAft>
                <a:spcPts val="0"/>
              </a:spcAft>
              <a:buClr>
                <a:schemeClr val="dk1"/>
              </a:buClr>
              <a:buSzPts val="2200"/>
              <a:buChar char="•"/>
            </a:pPr>
            <a:r>
              <a:rPr lang="es" sz="2000" dirty="0"/>
              <a:t>Los datos de toda la serie Landsat están disponibles para su uso en GEE, incluidos:</a:t>
            </a:r>
            <a:endParaRPr dirty="0"/>
          </a:p>
          <a:p>
            <a:pPr marL="914400" lvl="1" indent="-368300" algn="l" rtl="0">
              <a:lnSpc>
                <a:spcPct val="100000"/>
              </a:lnSpc>
              <a:spcBef>
                <a:spcPts val="400"/>
              </a:spcBef>
              <a:spcAft>
                <a:spcPts val="0"/>
              </a:spcAft>
              <a:buSzPts val="2200"/>
              <a:buChar char="–"/>
            </a:pPr>
            <a:r>
              <a:rPr lang="es" sz="2000" b="1" dirty="0"/>
              <a:t>Landsat 1-5</a:t>
            </a:r>
            <a:endParaRPr dirty="0"/>
          </a:p>
          <a:p>
            <a:pPr marL="1371600" lvl="2" indent="-368300" algn="l" rtl="0">
              <a:lnSpc>
                <a:spcPct val="100000"/>
              </a:lnSpc>
              <a:spcBef>
                <a:spcPts val="400"/>
              </a:spcBef>
              <a:spcAft>
                <a:spcPts val="0"/>
              </a:spcAft>
              <a:buSzPts val="2200"/>
              <a:buChar char="•"/>
            </a:pPr>
            <a:r>
              <a:rPr lang="es" sz="2000" dirty="0"/>
              <a:t>Radiación del sensor multiespectral</a:t>
            </a:r>
            <a:endParaRPr dirty="0"/>
          </a:p>
          <a:p>
            <a:pPr marL="914400" lvl="1" indent="-368300" algn="l" rtl="0">
              <a:lnSpc>
                <a:spcPct val="100000"/>
              </a:lnSpc>
              <a:spcBef>
                <a:spcPts val="400"/>
              </a:spcBef>
              <a:spcAft>
                <a:spcPts val="0"/>
              </a:spcAft>
              <a:buSzPts val="2200"/>
              <a:buChar char="–"/>
            </a:pPr>
            <a:r>
              <a:rPr lang="es" sz="2000" b="1" dirty="0"/>
              <a:t>Landsat 4-8</a:t>
            </a:r>
            <a:endParaRPr dirty="0"/>
          </a:p>
          <a:p>
            <a:pPr marL="1371600" lvl="2" indent="-368300" algn="l" rtl="0">
              <a:lnSpc>
                <a:spcPct val="100000"/>
              </a:lnSpc>
              <a:spcBef>
                <a:spcPts val="400"/>
              </a:spcBef>
              <a:spcAft>
                <a:spcPts val="0"/>
              </a:spcAft>
              <a:buSzPts val="2200"/>
              <a:buChar char="•"/>
            </a:pPr>
            <a:r>
              <a:rPr lang="es" sz="2000" dirty="0"/>
              <a:t>Imágenes sin procesar</a:t>
            </a:r>
            <a:endParaRPr dirty="0"/>
          </a:p>
          <a:p>
            <a:pPr marL="1371600" lvl="2" indent="-368300" algn="l" rtl="0">
              <a:lnSpc>
                <a:spcPct val="100000"/>
              </a:lnSpc>
              <a:spcBef>
                <a:spcPts val="400"/>
              </a:spcBef>
              <a:spcAft>
                <a:spcPts val="0"/>
              </a:spcAft>
              <a:buSzPts val="2200"/>
              <a:buChar char="•"/>
            </a:pPr>
            <a:r>
              <a:rPr lang="es" sz="2000" dirty="0"/>
              <a:t>Parte superior de la atmósfera</a:t>
            </a:r>
            <a:endParaRPr dirty="0"/>
          </a:p>
          <a:p>
            <a:pPr marL="1371600" lvl="2" indent="-368300" algn="l" rtl="0">
              <a:lnSpc>
                <a:spcPct val="100000"/>
              </a:lnSpc>
              <a:spcBef>
                <a:spcPts val="400"/>
              </a:spcBef>
              <a:spcAft>
                <a:spcPts val="0"/>
              </a:spcAft>
              <a:buSzPts val="2200"/>
              <a:buChar char="•"/>
            </a:pPr>
            <a:r>
              <a:rPr lang="es" sz="2000" dirty="0"/>
              <a:t>Reflectancia de superficie</a:t>
            </a:r>
            <a:endParaRPr dirty="0"/>
          </a:p>
          <a:p>
            <a:pPr marL="457200" lvl="0" indent="-368300" algn="l" rtl="0">
              <a:lnSpc>
                <a:spcPct val="100000"/>
              </a:lnSpc>
              <a:spcBef>
                <a:spcPts val="800"/>
              </a:spcBef>
              <a:spcAft>
                <a:spcPts val="0"/>
              </a:spcAft>
              <a:buClr>
                <a:srgbClr val="000000"/>
              </a:buClr>
              <a:buSzPts val="2200"/>
              <a:buChar char="•"/>
            </a:pPr>
            <a:r>
              <a:rPr lang="es" sz="2000" dirty="0">
                <a:solidFill>
                  <a:srgbClr val="000000"/>
                </a:solidFill>
              </a:rPr>
              <a:t>El archivo completo incluye datos desde 1972 hasta la actualidad, con datos desde 1982 en adelante con una resolución de 30 m (Landsat 4-9).</a:t>
            </a:r>
            <a:endParaRPr dirty="0"/>
          </a:p>
          <a:p>
            <a:pPr marL="457200" lvl="0" indent="-368300" algn="l" rtl="0">
              <a:lnSpc>
                <a:spcPct val="100000"/>
              </a:lnSpc>
              <a:spcBef>
                <a:spcPts val="800"/>
              </a:spcBef>
              <a:spcAft>
                <a:spcPts val="0"/>
              </a:spcAft>
              <a:buClr>
                <a:srgbClr val="000000"/>
              </a:buClr>
              <a:buSzPts val="2200"/>
              <a:buChar char="•"/>
            </a:pPr>
            <a:r>
              <a:rPr lang="es" sz="2000" dirty="0">
                <a:solidFill>
                  <a:srgbClr val="000000"/>
                </a:solidFill>
              </a:rPr>
              <a:t>Enlace al catálogo de datos GEE:</a:t>
            </a:r>
            <a:endParaRPr dirty="0"/>
          </a:p>
          <a:p>
            <a:pPr marL="914400" lvl="1" indent="-368300" algn="l" rtl="0">
              <a:lnSpc>
                <a:spcPct val="100000"/>
              </a:lnSpc>
              <a:spcBef>
                <a:spcPts val="400"/>
              </a:spcBef>
              <a:spcAft>
                <a:spcPts val="0"/>
              </a:spcAft>
              <a:buClr>
                <a:srgbClr val="000000"/>
              </a:buClr>
              <a:buSzPts val="2200"/>
              <a:buChar char="–"/>
            </a:pPr>
            <a:r>
              <a:rPr lang="es" sz="2000"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https://developers.google.com/earth-engine/datasets/catalog/landsat</a:t>
            </a:r>
            <a:endParaRPr sz="2000" dirty="0">
              <a:solidFill>
                <a:srgbClr val="000000"/>
              </a:solidFill>
            </a:endParaRPr>
          </a:p>
          <a:p>
            <a:pPr marL="914400" lvl="1" indent="-228600" algn="l" rtl="0">
              <a:lnSpc>
                <a:spcPct val="100000"/>
              </a:lnSpc>
              <a:spcBef>
                <a:spcPts val="400"/>
              </a:spcBef>
              <a:spcAft>
                <a:spcPts val="0"/>
              </a:spcAft>
              <a:buClr>
                <a:srgbClr val="000000"/>
              </a:buClr>
              <a:buSzPts val="2200"/>
              <a:buNone/>
            </a:pPr>
            <a:endParaRPr sz="2000" dirty="0">
              <a:solidFill>
                <a:srgbClr val="000000"/>
              </a:solidFill>
            </a:endParaRPr>
          </a:p>
          <a:p>
            <a:pPr marL="914400" lvl="1" indent="-228600" algn="l" rtl="0">
              <a:lnSpc>
                <a:spcPct val="100000"/>
              </a:lnSpc>
              <a:spcBef>
                <a:spcPts val="400"/>
              </a:spcBef>
              <a:spcAft>
                <a:spcPts val="0"/>
              </a:spcAft>
              <a:buClr>
                <a:srgbClr val="000000"/>
              </a:buClr>
              <a:buSzPts val="2200"/>
              <a:buNone/>
            </a:pPr>
            <a:endParaRPr sz="2000" dirty="0">
              <a:solidFill>
                <a:srgbClr val="000000"/>
              </a:solidFill>
            </a:endParaRPr>
          </a:p>
        </p:txBody>
      </p:sp>
      <p:sp>
        <p:nvSpPr>
          <p:cNvPr id="246" name="Google Shape;246;p27"/>
          <p:cNvSpPr txBox="1"/>
          <p:nvPr/>
        </p:nvSpPr>
        <p:spPr>
          <a:xfrm>
            <a:off x="8761790" y="4907532"/>
            <a:ext cx="2473446"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Colecciones de series Landsat disponibles en el catálogo de datos GEE. Crédito de la imagen: </a:t>
            </a:r>
            <a:r>
              <a:rPr lang="e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Catálogo de datos de Earth Engine</a:t>
            </a:r>
            <a:endParaRPr sz="1200" b="0" i="0" u="none" strike="noStrike" cap="none" dirty="0">
              <a:solidFill>
                <a:srgbClr val="000000"/>
              </a:solidFill>
              <a:latin typeface="Century Gothic"/>
              <a:ea typeface="Century Gothic"/>
              <a:cs typeface="Century Gothic"/>
              <a:sym typeface="Century Gothic"/>
            </a:endParaRPr>
          </a:p>
        </p:txBody>
      </p:sp>
      <p:grpSp>
        <p:nvGrpSpPr>
          <p:cNvPr id="5" name="Google Shape;240;p27">
            <a:extLst>
              <a:ext uri="{FF2B5EF4-FFF2-40B4-BE49-F238E27FC236}">
                <a16:creationId xmlns:a16="http://schemas.microsoft.com/office/drawing/2014/main" id="{D0AF98B7-4B1B-4BE7-84C3-40D82D209E92}"/>
              </a:ext>
            </a:extLst>
          </p:cNvPr>
          <p:cNvGrpSpPr/>
          <p:nvPr/>
        </p:nvGrpSpPr>
        <p:grpSpPr>
          <a:xfrm>
            <a:off x="6141735" y="1130284"/>
            <a:ext cx="5093501" cy="5370124"/>
            <a:chOff x="5872607" y="906923"/>
            <a:chExt cx="6874648" cy="7549301"/>
          </a:xfrm>
        </p:grpSpPr>
        <p:pic>
          <p:nvPicPr>
            <p:cNvPr id="6" name="Google Shape;241;p27">
              <a:extLst>
                <a:ext uri="{FF2B5EF4-FFF2-40B4-BE49-F238E27FC236}">
                  <a16:creationId xmlns:a16="http://schemas.microsoft.com/office/drawing/2014/main" id="{3D17688D-37DF-4D35-99DD-2B30EAA62EF7}"/>
                </a:ext>
              </a:extLst>
            </p:cNvPr>
            <p:cNvPicPr preferRelativeResize="0"/>
            <p:nvPr/>
          </p:nvPicPr>
          <p:blipFill rotWithShape="1">
            <a:blip r:embed="rId4">
              <a:alphaModFix/>
            </a:blip>
            <a:srcRect/>
            <a:stretch/>
          </p:blipFill>
          <p:spPr>
            <a:xfrm>
              <a:off x="5872607" y="5932168"/>
              <a:ext cx="3326526" cy="2524056"/>
            </a:xfrm>
            <a:prstGeom prst="rect">
              <a:avLst/>
            </a:prstGeom>
            <a:noFill/>
            <a:ln>
              <a:noFill/>
            </a:ln>
          </p:spPr>
        </p:pic>
        <p:pic>
          <p:nvPicPr>
            <p:cNvPr id="7" name="Google Shape;242;p27">
              <a:extLst>
                <a:ext uri="{FF2B5EF4-FFF2-40B4-BE49-F238E27FC236}">
                  <a16:creationId xmlns:a16="http://schemas.microsoft.com/office/drawing/2014/main" id="{397506C1-3534-4257-814C-544C17B340AF}"/>
                </a:ext>
              </a:extLst>
            </p:cNvPr>
            <p:cNvPicPr preferRelativeResize="0"/>
            <p:nvPr/>
          </p:nvPicPr>
          <p:blipFill rotWithShape="1">
            <a:blip r:embed="rId5">
              <a:alphaModFix/>
            </a:blip>
            <a:srcRect/>
            <a:stretch/>
          </p:blipFill>
          <p:spPr>
            <a:xfrm>
              <a:off x="9414799" y="3431920"/>
              <a:ext cx="3332456" cy="2512370"/>
            </a:xfrm>
            <a:prstGeom prst="rect">
              <a:avLst/>
            </a:prstGeom>
            <a:noFill/>
            <a:ln>
              <a:noFill/>
            </a:ln>
          </p:spPr>
        </p:pic>
        <p:pic>
          <p:nvPicPr>
            <p:cNvPr id="8" name="Google Shape;243;p27">
              <a:extLst>
                <a:ext uri="{FF2B5EF4-FFF2-40B4-BE49-F238E27FC236}">
                  <a16:creationId xmlns:a16="http://schemas.microsoft.com/office/drawing/2014/main" id="{9B063F8A-D341-4FAF-BAF7-EECEE9D3750B}"/>
                </a:ext>
              </a:extLst>
            </p:cNvPr>
            <p:cNvPicPr preferRelativeResize="0"/>
            <p:nvPr/>
          </p:nvPicPr>
          <p:blipFill rotWithShape="1">
            <a:blip r:embed="rId6">
              <a:alphaModFix/>
            </a:blip>
            <a:srcRect/>
            <a:stretch/>
          </p:blipFill>
          <p:spPr>
            <a:xfrm>
              <a:off x="5880019" y="3429000"/>
              <a:ext cx="3332456" cy="2518213"/>
            </a:xfrm>
            <a:prstGeom prst="rect">
              <a:avLst/>
            </a:prstGeom>
            <a:noFill/>
            <a:ln>
              <a:noFill/>
            </a:ln>
          </p:spPr>
        </p:pic>
        <p:pic>
          <p:nvPicPr>
            <p:cNvPr id="9" name="Google Shape;244;p27">
              <a:extLst>
                <a:ext uri="{FF2B5EF4-FFF2-40B4-BE49-F238E27FC236}">
                  <a16:creationId xmlns:a16="http://schemas.microsoft.com/office/drawing/2014/main" id="{94351B51-EB82-4BEB-AAB5-4DD2CEE68237}"/>
                </a:ext>
              </a:extLst>
            </p:cNvPr>
            <p:cNvPicPr preferRelativeResize="0"/>
            <p:nvPr/>
          </p:nvPicPr>
          <p:blipFill rotWithShape="1">
            <a:blip r:embed="rId7">
              <a:alphaModFix/>
            </a:blip>
            <a:srcRect/>
            <a:stretch/>
          </p:blipFill>
          <p:spPr>
            <a:xfrm>
              <a:off x="9408869" y="913456"/>
              <a:ext cx="3338386" cy="2524055"/>
            </a:xfrm>
            <a:prstGeom prst="rect">
              <a:avLst/>
            </a:prstGeom>
            <a:noFill/>
            <a:ln>
              <a:noFill/>
            </a:ln>
          </p:spPr>
        </p:pic>
        <p:pic>
          <p:nvPicPr>
            <p:cNvPr id="10" name="Google Shape;245;p27">
              <a:extLst>
                <a:ext uri="{FF2B5EF4-FFF2-40B4-BE49-F238E27FC236}">
                  <a16:creationId xmlns:a16="http://schemas.microsoft.com/office/drawing/2014/main" id="{18348830-40C0-488D-92C2-80FFD659131C}"/>
                </a:ext>
              </a:extLst>
            </p:cNvPr>
            <p:cNvPicPr preferRelativeResize="0"/>
            <p:nvPr/>
          </p:nvPicPr>
          <p:blipFill rotWithShape="1">
            <a:blip r:embed="rId8">
              <a:alphaModFix/>
            </a:blip>
            <a:srcRect/>
            <a:stretch/>
          </p:blipFill>
          <p:spPr>
            <a:xfrm>
              <a:off x="5891879" y="906923"/>
              <a:ext cx="3338386" cy="2506527"/>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Datos de sensores satelitales disponibles en GEE: Sentinel-2</a:t>
            </a:r>
            <a:endParaRPr dirty="0"/>
          </a:p>
        </p:txBody>
      </p:sp>
      <p:sp>
        <p:nvSpPr>
          <p:cNvPr id="253" name="Google Shape;253;p28"/>
          <p:cNvSpPr txBox="1">
            <a:spLocks noGrp="1"/>
          </p:cNvSpPr>
          <p:nvPr>
            <p:ph type="body" idx="1"/>
          </p:nvPr>
        </p:nvSpPr>
        <p:spPr>
          <a:xfrm>
            <a:off x="242316" y="1130284"/>
            <a:ext cx="4343539" cy="5143516"/>
          </a:xfrm>
          <a:prstGeom prst="rect">
            <a:avLst/>
          </a:prstGeom>
          <a:noFill/>
          <a:ln>
            <a:noFill/>
          </a:ln>
        </p:spPr>
        <p:txBody>
          <a:bodyPr spcFirstLastPara="1" wrap="square" lIns="0" tIns="60925" rIns="121875" bIns="60925" anchor="t" anchorCtr="0">
            <a:normAutofit fontScale="85000" lnSpcReduction="20000"/>
          </a:bodyPr>
          <a:lstStyle/>
          <a:p>
            <a:pPr marL="457200" lvl="0" indent="-368300" algn="l" rtl="0">
              <a:lnSpc>
                <a:spcPct val="100000"/>
              </a:lnSpc>
              <a:spcBef>
                <a:spcPts val="800"/>
              </a:spcBef>
              <a:spcAft>
                <a:spcPts val="0"/>
              </a:spcAft>
              <a:buClr>
                <a:schemeClr val="dk1"/>
              </a:buClr>
              <a:buSzPct val="108108"/>
              <a:buChar char="•"/>
            </a:pPr>
            <a:r>
              <a:rPr lang="es" dirty="0"/>
              <a:t>Los datos disponibles de Sentinel-2 incluyen:</a:t>
            </a:r>
            <a:endParaRPr dirty="0"/>
          </a:p>
          <a:p>
            <a:pPr marL="914400" lvl="1" indent="-368300" algn="l" rtl="0">
              <a:lnSpc>
                <a:spcPct val="100000"/>
              </a:lnSpc>
              <a:spcBef>
                <a:spcPts val="400"/>
              </a:spcBef>
              <a:spcAft>
                <a:spcPts val="0"/>
              </a:spcAft>
              <a:buSzPct val="108108"/>
              <a:buChar char="–"/>
            </a:pPr>
            <a:r>
              <a:rPr lang="es" dirty="0"/>
              <a:t>Parte superior de la atmósfera</a:t>
            </a:r>
            <a:endParaRPr dirty="0"/>
          </a:p>
          <a:p>
            <a:pPr marL="914400" lvl="1" indent="-368300" algn="l" rtl="0">
              <a:lnSpc>
                <a:spcPct val="100000"/>
              </a:lnSpc>
              <a:spcBef>
                <a:spcPts val="400"/>
              </a:spcBef>
              <a:spcAft>
                <a:spcPts val="0"/>
              </a:spcAft>
              <a:buSzPct val="108108"/>
              <a:buChar char="–"/>
            </a:pPr>
            <a:r>
              <a:rPr lang="es" dirty="0"/>
              <a:t>Reflectancia de superficie</a:t>
            </a:r>
            <a:endParaRPr dirty="0"/>
          </a:p>
          <a:p>
            <a:pPr marL="457200" lvl="0" indent="-368300" algn="l" rtl="0">
              <a:lnSpc>
                <a:spcPct val="100000"/>
              </a:lnSpc>
              <a:spcBef>
                <a:spcPts val="800"/>
              </a:spcBef>
              <a:spcAft>
                <a:spcPts val="0"/>
              </a:spcAft>
              <a:buClr>
                <a:srgbClr val="000000"/>
              </a:buClr>
              <a:buSzPct val="108108"/>
              <a:buChar char="•"/>
            </a:pPr>
            <a:r>
              <a:rPr lang="es" dirty="0">
                <a:solidFill>
                  <a:srgbClr val="000000"/>
                </a:solidFill>
              </a:rPr>
              <a:t>Las aplicaciones terrestres de Sentinel-2 son muy similares a las de Landsat, pero las diferencias incluyen:</a:t>
            </a:r>
            <a:endParaRPr dirty="0"/>
          </a:p>
          <a:p>
            <a:pPr marL="914400" lvl="1" indent="-368300" algn="l" rtl="0">
              <a:lnSpc>
                <a:spcPct val="100000"/>
              </a:lnSpc>
              <a:spcBef>
                <a:spcPts val="400"/>
              </a:spcBef>
              <a:spcAft>
                <a:spcPts val="0"/>
              </a:spcAft>
              <a:buClr>
                <a:srgbClr val="000000"/>
              </a:buClr>
              <a:buSzPct val="108108"/>
              <a:buChar char="–"/>
            </a:pPr>
            <a:r>
              <a:rPr lang="es" dirty="0">
                <a:solidFill>
                  <a:srgbClr val="000000"/>
                </a:solidFill>
              </a:rPr>
              <a:t>Resolución espacial de 10-20 m</a:t>
            </a:r>
            <a:endParaRPr dirty="0"/>
          </a:p>
          <a:p>
            <a:pPr marL="914400" lvl="1" indent="-368300" algn="l" rtl="0">
              <a:lnSpc>
                <a:spcPct val="100000"/>
              </a:lnSpc>
              <a:spcBef>
                <a:spcPts val="400"/>
              </a:spcBef>
              <a:spcAft>
                <a:spcPts val="0"/>
              </a:spcAft>
              <a:buClr>
                <a:srgbClr val="000000"/>
              </a:buClr>
              <a:buSzPct val="108108"/>
              <a:buChar char="–"/>
            </a:pPr>
            <a:r>
              <a:rPr lang="es" dirty="0">
                <a:solidFill>
                  <a:srgbClr val="000000"/>
                </a:solidFill>
              </a:rPr>
              <a:t>revisión de 5 días</a:t>
            </a:r>
            <a:endParaRPr dirty="0"/>
          </a:p>
          <a:p>
            <a:pPr marL="914400" lvl="1" indent="-368300" algn="l" rtl="0">
              <a:lnSpc>
                <a:spcPct val="100000"/>
              </a:lnSpc>
              <a:spcBef>
                <a:spcPts val="400"/>
              </a:spcBef>
              <a:spcAft>
                <a:spcPts val="0"/>
              </a:spcAft>
              <a:buClr>
                <a:srgbClr val="000000"/>
              </a:buClr>
              <a:buSzPct val="108108"/>
              <a:buChar char="–"/>
            </a:pPr>
            <a:r>
              <a:rPr lang="es" dirty="0">
                <a:solidFill>
                  <a:srgbClr val="000000"/>
                </a:solidFill>
              </a:rPr>
              <a:t>Menos cobertura temporal</a:t>
            </a:r>
            <a:endParaRPr dirty="0"/>
          </a:p>
          <a:p>
            <a:pPr marL="457200" lvl="0" indent="-368300" algn="l" rtl="0">
              <a:lnSpc>
                <a:spcPct val="100000"/>
              </a:lnSpc>
              <a:spcBef>
                <a:spcPts val="800"/>
              </a:spcBef>
              <a:spcAft>
                <a:spcPts val="0"/>
              </a:spcAft>
              <a:buClr>
                <a:srgbClr val="000000"/>
              </a:buClr>
              <a:buSzPct val="108108"/>
              <a:buChar char="•"/>
            </a:pPr>
            <a:r>
              <a:rPr lang="es" dirty="0">
                <a:solidFill>
                  <a:srgbClr val="000000"/>
                </a:solidFill>
              </a:rPr>
              <a:t>Enlace al catálogo de datos GEE:</a:t>
            </a:r>
            <a:endParaRPr dirty="0"/>
          </a:p>
          <a:p>
            <a:pPr marL="914400" lvl="1" indent="-368300" algn="l" rtl="0">
              <a:lnSpc>
                <a:spcPct val="100000"/>
              </a:lnSpc>
              <a:spcBef>
                <a:spcPts val="400"/>
              </a:spcBef>
              <a:spcAft>
                <a:spcPts val="0"/>
              </a:spcAft>
              <a:buClr>
                <a:srgbClr val="000000"/>
              </a:buClr>
              <a:buSzPct val="108108"/>
              <a:buChar char="–"/>
            </a:pPr>
            <a:r>
              <a:rPr lang="es"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https://developers.google.com/earth-engine/datasets/catalog/sentinel-2</a:t>
            </a:r>
            <a:endParaRPr dirty="0">
              <a:solidFill>
                <a:srgbClr val="000000"/>
              </a:solidFill>
            </a:endParaRPr>
          </a:p>
          <a:p>
            <a:pPr marL="914400" lvl="1" indent="-228600" algn="l" rtl="0">
              <a:lnSpc>
                <a:spcPct val="100000"/>
              </a:lnSpc>
              <a:spcBef>
                <a:spcPts val="400"/>
              </a:spcBef>
              <a:spcAft>
                <a:spcPts val="0"/>
              </a:spcAft>
              <a:buClr>
                <a:srgbClr val="000000"/>
              </a:buClr>
              <a:buSzPct val="108108"/>
              <a:buNone/>
            </a:pPr>
            <a:endParaRPr dirty="0">
              <a:solidFill>
                <a:srgbClr val="000000"/>
              </a:solidFill>
            </a:endParaRPr>
          </a:p>
          <a:p>
            <a:pPr marL="546100" lvl="1" indent="0" algn="l" rtl="0">
              <a:lnSpc>
                <a:spcPct val="100000"/>
              </a:lnSpc>
              <a:spcBef>
                <a:spcPts val="400"/>
              </a:spcBef>
              <a:spcAft>
                <a:spcPts val="0"/>
              </a:spcAft>
              <a:buClr>
                <a:srgbClr val="000000"/>
              </a:buClr>
              <a:buSzPct val="108108"/>
              <a:buNone/>
            </a:pPr>
            <a:endParaRPr dirty="0">
              <a:solidFill>
                <a:srgbClr val="000000"/>
              </a:solidFill>
            </a:endParaRPr>
          </a:p>
          <a:p>
            <a:pPr marL="914400" lvl="1" indent="-228600" algn="l" rtl="0">
              <a:lnSpc>
                <a:spcPct val="100000"/>
              </a:lnSpc>
              <a:spcBef>
                <a:spcPts val="400"/>
              </a:spcBef>
              <a:spcAft>
                <a:spcPts val="0"/>
              </a:spcAft>
              <a:buSzPct val="108108"/>
              <a:buNone/>
            </a:pPr>
            <a:endParaRPr dirty="0"/>
          </a:p>
        </p:txBody>
      </p:sp>
      <p:grpSp>
        <p:nvGrpSpPr>
          <p:cNvPr id="4" name="Google Shape;254;p28">
            <a:extLst>
              <a:ext uri="{FF2B5EF4-FFF2-40B4-BE49-F238E27FC236}">
                <a16:creationId xmlns:a16="http://schemas.microsoft.com/office/drawing/2014/main" id="{43CB363B-6B06-4CF8-B072-EE53CD8E0BF4}"/>
              </a:ext>
            </a:extLst>
          </p:cNvPr>
          <p:cNvGrpSpPr/>
          <p:nvPr/>
        </p:nvGrpSpPr>
        <p:grpSpPr>
          <a:xfrm>
            <a:off x="4756197" y="1673458"/>
            <a:ext cx="7192916" cy="3326417"/>
            <a:chOff x="4756197" y="1759529"/>
            <a:chExt cx="7192916" cy="3326417"/>
          </a:xfrm>
        </p:grpSpPr>
        <p:pic>
          <p:nvPicPr>
            <p:cNvPr id="5" name="Google Shape;255;p28">
              <a:extLst>
                <a:ext uri="{FF2B5EF4-FFF2-40B4-BE49-F238E27FC236}">
                  <a16:creationId xmlns:a16="http://schemas.microsoft.com/office/drawing/2014/main" id="{ECE7DF3F-F5CD-4270-9C0A-CB0A09098512}"/>
                </a:ext>
              </a:extLst>
            </p:cNvPr>
            <p:cNvPicPr preferRelativeResize="0"/>
            <p:nvPr/>
          </p:nvPicPr>
          <p:blipFill rotWithShape="1">
            <a:blip r:embed="rId4">
              <a:alphaModFix/>
            </a:blip>
            <a:srcRect l="50936"/>
            <a:stretch/>
          </p:blipFill>
          <p:spPr>
            <a:xfrm>
              <a:off x="8359180" y="1759529"/>
              <a:ext cx="3589933" cy="2864752"/>
            </a:xfrm>
            <a:prstGeom prst="rect">
              <a:avLst/>
            </a:prstGeom>
            <a:noFill/>
            <a:ln>
              <a:noFill/>
            </a:ln>
          </p:spPr>
        </p:pic>
        <p:pic>
          <p:nvPicPr>
            <p:cNvPr id="6" name="Google Shape;256;p28">
              <a:extLst>
                <a:ext uri="{FF2B5EF4-FFF2-40B4-BE49-F238E27FC236}">
                  <a16:creationId xmlns:a16="http://schemas.microsoft.com/office/drawing/2014/main" id="{E68DBFC3-4949-44D1-ACB6-026FB9233C1D}"/>
                </a:ext>
              </a:extLst>
            </p:cNvPr>
            <p:cNvPicPr preferRelativeResize="0"/>
            <p:nvPr/>
          </p:nvPicPr>
          <p:blipFill rotWithShape="1">
            <a:blip r:embed="rId4">
              <a:alphaModFix/>
            </a:blip>
            <a:srcRect r="50936"/>
            <a:stretch/>
          </p:blipFill>
          <p:spPr>
            <a:xfrm>
              <a:off x="4756197" y="1759529"/>
              <a:ext cx="3589933" cy="2864752"/>
            </a:xfrm>
            <a:prstGeom prst="rect">
              <a:avLst/>
            </a:prstGeom>
            <a:noFill/>
            <a:ln>
              <a:noFill/>
            </a:ln>
          </p:spPr>
        </p:pic>
        <p:sp>
          <p:nvSpPr>
            <p:cNvPr id="7" name="Google Shape;257;p28">
              <a:extLst>
                <a:ext uri="{FF2B5EF4-FFF2-40B4-BE49-F238E27FC236}">
                  <a16:creationId xmlns:a16="http://schemas.microsoft.com/office/drawing/2014/main" id="{A74C3564-689B-49BC-9329-9D5FF3375F2D}"/>
                </a:ext>
              </a:extLst>
            </p:cNvPr>
            <p:cNvSpPr txBox="1"/>
            <p:nvPr/>
          </p:nvSpPr>
          <p:spPr>
            <a:xfrm>
              <a:off x="4756197" y="4624281"/>
              <a:ext cx="719291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Available Sentinel-2 data products in GEE. Note the temporal coverage starts in 2015 and 2017. Image Credit: </a:t>
              </a:r>
              <a:r>
                <a:rPr lang="en-U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Earth Engine Data Catalog</a:t>
              </a:r>
              <a:endParaRPr sz="1200" b="0" i="0" u="none" strike="noStrike" cap="none" dirty="0">
                <a:solidFill>
                  <a:srgbClr val="000000"/>
                </a:solidFill>
                <a:latin typeface="Century Gothic"/>
                <a:ea typeface="Century Gothic"/>
                <a:cs typeface="Century Gothic"/>
                <a:sym typeface="Century Gothic"/>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Datos de sensores satelitales disponibles en GEE: MODIS</a:t>
            </a:r>
            <a:endParaRPr dirty="0"/>
          </a:p>
        </p:txBody>
      </p:sp>
      <p:sp>
        <p:nvSpPr>
          <p:cNvPr id="264" name="Google Shape;264;p29"/>
          <p:cNvSpPr txBox="1">
            <a:spLocks noGrp="1"/>
          </p:cNvSpPr>
          <p:nvPr>
            <p:ph type="body" idx="1"/>
          </p:nvPr>
        </p:nvSpPr>
        <p:spPr>
          <a:xfrm>
            <a:off x="242315" y="1130284"/>
            <a:ext cx="5022415" cy="5143516"/>
          </a:xfrm>
          <a:prstGeom prst="rect">
            <a:avLst/>
          </a:prstGeom>
          <a:noFill/>
          <a:ln>
            <a:noFill/>
          </a:ln>
        </p:spPr>
        <p:txBody>
          <a:bodyPr spcFirstLastPara="1" wrap="square" lIns="0" tIns="60925" rIns="121875" bIns="60925" anchor="t" anchorCtr="0">
            <a:normAutofit fontScale="92500" lnSpcReduction="20000"/>
          </a:bodyPr>
          <a:lstStyle/>
          <a:p>
            <a:pPr marL="457200" lvl="0" indent="-368300" algn="l" rtl="0">
              <a:lnSpc>
                <a:spcPct val="100000"/>
              </a:lnSpc>
              <a:spcBef>
                <a:spcPts val="800"/>
              </a:spcBef>
              <a:spcAft>
                <a:spcPts val="0"/>
              </a:spcAft>
              <a:buClr>
                <a:schemeClr val="dk1"/>
              </a:buClr>
              <a:buSzPct val="108108"/>
              <a:buChar char="•"/>
            </a:pPr>
            <a:r>
              <a:rPr lang="es" dirty="0"/>
              <a:t>Los productos de datos de reflectancia MODIS incluyen:</a:t>
            </a:r>
            <a:endParaRPr dirty="0"/>
          </a:p>
          <a:p>
            <a:pPr marL="914400" lvl="1" indent="-368300" algn="l" rtl="0">
              <a:lnSpc>
                <a:spcPct val="100000"/>
              </a:lnSpc>
              <a:spcBef>
                <a:spcPts val="400"/>
              </a:spcBef>
              <a:spcAft>
                <a:spcPts val="0"/>
              </a:spcAft>
              <a:buSzPct val="108108"/>
              <a:buChar char="–"/>
            </a:pPr>
            <a:r>
              <a:rPr lang="es" dirty="0"/>
              <a:t>Diariamente, reflectancia ajustada por BRDF nadir de 500 m</a:t>
            </a:r>
            <a:endParaRPr dirty="0"/>
          </a:p>
          <a:p>
            <a:pPr marL="914400" lvl="1" indent="-368300" algn="l" rtl="0">
              <a:lnSpc>
                <a:spcPct val="100000"/>
              </a:lnSpc>
              <a:spcBef>
                <a:spcPts val="400"/>
              </a:spcBef>
              <a:spcAft>
                <a:spcPts val="0"/>
              </a:spcAft>
              <a:buSzPct val="108108"/>
              <a:buChar char="–"/>
            </a:pPr>
            <a:r>
              <a:rPr lang="es" dirty="0"/>
              <a:t>Reflectancia de superficie diaria, global, 250 m</a:t>
            </a:r>
            <a:endParaRPr dirty="0"/>
          </a:p>
          <a:p>
            <a:pPr marL="914400" lvl="1" indent="-368300" algn="l" rtl="0">
              <a:lnSpc>
                <a:spcPct val="100000"/>
              </a:lnSpc>
              <a:spcBef>
                <a:spcPts val="400"/>
              </a:spcBef>
              <a:spcAft>
                <a:spcPts val="0"/>
              </a:spcAft>
              <a:buSzPct val="108108"/>
              <a:buChar char="–"/>
            </a:pPr>
            <a:r>
              <a:rPr lang="es" dirty="0"/>
              <a:t>8 días, global, reflectancia de superficie de 250 m</a:t>
            </a:r>
            <a:endParaRPr dirty="0"/>
          </a:p>
          <a:p>
            <a:pPr marL="457200" lvl="0" indent="-368300" algn="l" rtl="0">
              <a:lnSpc>
                <a:spcPct val="100000"/>
              </a:lnSpc>
              <a:spcBef>
                <a:spcPts val="800"/>
              </a:spcBef>
              <a:spcAft>
                <a:spcPts val="0"/>
              </a:spcAft>
              <a:buClr>
                <a:srgbClr val="000000"/>
              </a:buClr>
              <a:buSzPct val="108108"/>
              <a:buChar char="•"/>
            </a:pPr>
            <a:r>
              <a:rPr lang="es" dirty="0">
                <a:solidFill>
                  <a:srgbClr val="000000"/>
                </a:solidFill>
              </a:rPr>
              <a:t>Los productos preprocesados incluyen:</a:t>
            </a:r>
            <a:endParaRPr dirty="0"/>
          </a:p>
          <a:p>
            <a:pPr marL="914400" lvl="1" indent="-368300" algn="l" rtl="0">
              <a:lnSpc>
                <a:spcPct val="100000"/>
              </a:lnSpc>
              <a:spcBef>
                <a:spcPts val="400"/>
              </a:spcBef>
              <a:spcAft>
                <a:spcPts val="0"/>
              </a:spcAft>
              <a:buClr>
                <a:srgbClr val="000000"/>
              </a:buClr>
              <a:buSzPct val="108108"/>
              <a:buChar char="–"/>
            </a:pPr>
            <a:r>
              <a:rPr lang="es" dirty="0">
                <a:solidFill>
                  <a:srgbClr val="000000"/>
                </a:solidFill>
              </a:rPr>
              <a:t>Cobertura de nieve diaria, global, 500 m</a:t>
            </a:r>
            <a:endParaRPr dirty="0"/>
          </a:p>
          <a:p>
            <a:pPr marL="914400" lvl="1" indent="-368300" algn="l" rtl="0">
              <a:lnSpc>
                <a:spcPct val="100000"/>
              </a:lnSpc>
              <a:spcBef>
                <a:spcPts val="400"/>
              </a:spcBef>
              <a:spcAft>
                <a:spcPts val="0"/>
              </a:spcAft>
              <a:buClr>
                <a:srgbClr val="000000"/>
              </a:buClr>
              <a:buSzPct val="108108"/>
              <a:buChar char="–"/>
            </a:pPr>
            <a:r>
              <a:rPr lang="es" dirty="0">
                <a:solidFill>
                  <a:srgbClr val="000000"/>
                </a:solidFill>
              </a:rPr>
              <a:t>Índices de vegetación de 16 días, globales, de 250 m</a:t>
            </a:r>
            <a:endParaRPr dirty="0"/>
          </a:p>
          <a:p>
            <a:pPr marL="914400" lvl="1" indent="-368300" algn="l" rtl="0">
              <a:lnSpc>
                <a:spcPct val="100000"/>
              </a:lnSpc>
              <a:spcBef>
                <a:spcPts val="400"/>
              </a:spcBef>
              <a:spcAft>
                <a:spcPts val="0"/>
              </a:spcAft>
              <a:buClr>
                <a:srgbClr val="000000"/>
              </a:buClr>
              <a:buSzPct val="108108"/>
              <a:buChar char="–"/>
            </a:pPr>
            <a:r>
              <a:rPr lang="es" dirty="0">
                <a:solidFill>
                  <a:srgbClr val="000000"/>
                </a:solidFill>
              </a:rPr>
              <a:t>Anual, Global, 500m Tipo de cobertura terrestre</a:t>
            </a:r>
            <a:endParaRPr dirty="0"/>
          </a:p>
          <a:p>
            <a:pPr marL="914400" lvl="1" indent="-228600" algn="l" rtl="0">
              <a:lnSpc>
                <a:spcPct val="100000"/>
              </a:lnSpc>
              <a:spcBef>
                <a:spcPts val="400"/>
              </a:spcBef>
              <a:spcAft>
                <a:spcPts val="0"/>
              </a:spcAft>
              <a:buSzPct val="108108"/>
              <a:buNone/>
            </a:pPr>
            <a:endParaRPr dirty="0"/>
          </a:p>
        </p:txBody>
      </p:sp>
      <p:sp>
        <p:nvSpPr>
          <p:cNvPr id="266" name="Google Shape;266;p29"/>
          <p:cNvSpPr txBox="1"/>
          <p:nvPr/>
        </p:nvSpPr>
        <p:spPr>
          <a:xfrm>
            <a:off x="5298068" y="5181168"/>
            <a:ext cx="66985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Imagen en falso color de Terra Surface Reflectance Daily Global 250m proyectada en GEE JavaScript API. Crédito: </a:t>
            </a:r>
            <a:r>
              <a:rPr lang="e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Desarrolladores de Google Earth Engine</a:t>
            </a:r>
            <a:endParaRPr sz="1200" b="0" i="0" u="none" strike="noStrike" cap="none" dirty="0">
              <a:solidFill>
                <a:srgbClr val="000000"/>
              </a:solidFill>
              <a:latin typeface="Century Gothic"/>
              <a:ea typeface="Century Gothic"/>
              <a:cs typeface="Century Gothic"/>
              <a:sym typeface="Century Gothic"/>
            </a:endParaRPr>
          </a:p>
        </p:txBody>
      </p:sp>
      <p:sp>
        <p:nvSpPr>
          <p:cNvPr id="267" name="Google Shape;267;p29"/>
          <p:cNvSpPr txBox="1"/>
          <p:nvPr/>
        </p:nvSpPr>
        <p:spPr>
          <a:xfrm>
            <a:off x="5264729" y="5842906"/>
            <a:ext cx="8215743"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800" b="0" i="0" u="none" strike="noStrike" cap="none" dirty="0">
                <a:solidFill>
                  <a:srgbClr val="000000"/>
                </a:solidFill>
                <a:latin typeface="Century Gothic"/>
                <a:ea typeface="Century Gothic"/>
                <a:cs typeface="Century Gothic"/>
                <a:sym typeface="Century Gothic"/>
              </a:rPr>
              <a:t>Enlace al catálogo MODIS GEE:</a:t>
            </a:r>
            <a:endParaRPr dirty="0"/>
          </a:p>
          <a:p>
            <a:pPr marL="0" marR="0" lvl="0" indent="0" algn="l" rtl="0">
              <a:lnSpc>
                <a:spcPct val="100000"/>
              </a:lnSpc>
              <a:spcBef>
                <a:spcPts val="0"/>
              </a:spcBef>
              <a:spcAft>
                <a:spcPts val="0"/>
              </a:spcAft>
              <a:buNone/>
            </a:pPr>
            <a:r>
              <a:rPr lang="es" sz="18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https://developers.google.com/earth-engine/datasets</a:t>
            </a:r>
            <a:endParaRPr dirty="0"/>
          </a:p>
          <a:p>
            <a:pPr marL="0" marR="0" lvl="0" indent="0" algn="l" rtl="0">
              <a:lnSpc>
                <a:spcPct val="100000"/>
              </a:lnSpc>
              <a:spcBef>
                <a:spcPts val="0"/>
              </a:spcBef>
              <a:spcAft>
                <a:spcPts val="0"/>
              </a:spcAft>
              <a:buNone/>
            </a:pPr>
            <a:r>
              <a:rPr lang="es" sz="18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/catalogo/modis</a:t>
            </a:r>
            <a:endParaRPr sz="1800" b="0" i="0" u="none" strike="noStrike" cap="none" dirty="0">
              <a:solidFill>
                <a:srgbClr val="000000"/>
              </a:solidFill>
              <a:latin typeface="Century Gothic"/>
              <a:ea typeface="Century Gothic"/>
              <a:cs typeface="Century Gothic"/>
              <a:sym typeface="Century Gothic"/>
            </a:endParaRPr>
          </a:p>
        </p:txBody>
      </p:sp>
      <p:pic>
        <p:nvPicPr>
          <p:cNvPr id="6" name="Google Shape;265;p29">
            <a:extLst>
              <a:ext uri="{FF2B5EF4-FFF2-40B4-BE49-F238E27FC236}">
                <a16:creationId xmlns:a16="http://schemas.microsoft.com/office/drawing/2014/main" id="{098E96B8-0353-4692-9702-5EB71CA61CF8}"/>
              </a:ext>
            </a:extLst>
          </p:cNvPr>
          <p:cNvPicPr preferRelativeResize="0"/>
          <p:nvPr/>
        </p:nvPicPr>
        <p:blipFill rotWithShape="1">
          <a:blip r:embed="rId5">
            <a:alphaModFix/>
          </a:blip>
          <a:srcRect l="4749" r="6980"/>
          <a:stretch/>
        </p:blipFill>
        <p:spPr>
          <a:xfrm>
            <a:off x="5298069" y="1296539"/>
            <a:ext cx="6698521" cy="388462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Datos de sensores satelitales disponibles en GEE: Sentinel-1 SAR</a:t>
            </a:r>
            <a:endParaRPr dirty="0"/>
          </a:p>
        </p:txBody>
      </p:sp>
      <p:sp>
        <p:nvSpPr>
          <p:cNvPr id="274" name="Google Shape;274;p30"/>
          <p:cNvSpPr txBox="1">
            <a:spLocks noGrp="1"/>
          </p:cNvSpPr>
          <p:nvPr>
            <p:ph type="body" idx="1"/>
          </p:nvPr>
        </p:nvSpPr>
        <p:spPr>
          <a:xfrm>
            <a:off x="242315" y="1130284"/>
            <a:ext cx="4939285"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s" sz="2000" dirty="0"/>
              <a:t>Los datos SAR preprocesados de Sentinel-1 están disponibles para trabajar con GEE.</a:t>
            </a:r>
            <a:endParaRPr dirty="0"/>
          </a:p>
          <a:p>
            <a:pPr marL="457200" lvl="0" indent="-368300" algn="l" rtl="0">
              <a:lnSpc>
                <a:spcPct val="100000"/>
              </a:lnSpc>
              <a:spcBef>
                <a:spcPts val="800"/>
              </a:spcBef>
              <a:spcAft>
                <a:spcPts val="0"/>
              </a:spcAft>
              <a:buClr>
                <a:schemeClr val="dk1"/>
              </a:buClr>
              <a:buSzPts val="2200"/>
              <a:buChar char="•"/>
            </a:pPr>
            <a:r>
              <a:rPr lang="es" sz="2000" dirty="0"/>
              <a:t>Formación previa de ARSET:</a:t>
            </a:r>
            <a:endParaRPr dirty="0"/>
          </a:p>
          <a:p>
            <a:pPr marL="914400" lvl="1" indent="-368300" algn="l" rtl="0">
              <a:lnSpc>
                <a:spcPct val="100000"/>
              </a:lnSpc>
              <a:spcBef>
                <a:spcPts val="400"/>
              </a:spcBef>
              <a:spcAft>
                <a:spcPts val="0"/>
              </a:spcAft>
              <a:buSzPts val="2200"/>
              <a:buChar char="–"/>
            </a:pPr>
            <a:r>
              <a:rPr lang="es" sz="2000" u="sng" dirty="0">
                <a:solidFill>
                  <a:schemeClr val="hlink"/>
                </a:solidFill>
                <a:hlinkClick r:id="rId3"/>
              </a:rPr>
              <a:t>Mapeo y Monitoreo Forestal con Datos SAR</a:t>
            </a:r>
            <a:endParaRPr sz="2000" dirty="0"/>
          </a:p>
          <a:p>
            <a:pPr marL="457200" lvl="0" indent="-368300" algn="l" rtl="0">
              <a:lnSpc>
                <a:spcPct val="100000"/>
              </a:lnSpc>
              <a:spcBef>
                <a:spcPts val="800"/>
              </a:spcBef>
              <a:spcAft>
                <a:spcPts val="0"/>
              </a:spcAft>
              <a:buClr>
                <a:srgbClr val="000000"/>
              </a:buClr>
              <a:buSzPts val="2200"/>
              <a:buChar char="•"/>
            </a:pPr>
            <a:r>
              <a:rPr lang="es" sz="2000" dirty="0">
                <a:solidFill>
                  <a:srgbClr val="000000"/>
                </a:solidFill>
              </a:rPr>
              <a:t>Catálogo de datos GEE:</a:t>
            </a:r>
            <a:endParaRPr dirty="0"/>
          </a:p>
          <a:p>
            <a:pPr marL="914400" lvl="1" indent="-368300" algn="l" rtl="0">
              <a:lnSpc>
                <a:spcPct val="100000"/>
              </a:lnSpc>
              <a:spcBef>
                <a:spcPts val="400"/>
              </a:spcBef>
              <a:spcAft>
                <a:spcPts val="0"/>
              </a:spcAft>
              <a:buClr>
                <a:srgbClr val="000000"/>
              </a:buClr>
              <a:buSzPts val="2200"/>
              <a:buChar char="–"/>
            </a:pPr>
            <a:r>
              <a:rPr lang="es" sz="2000" u="sng" dirty="0">
                <a:solidFill>
                  <a:srgbClr val="000000"/>
                </a:solidFill>
                <a:hlinkClick r:id="rId4">
                  <a:extLst>
                    <a:ext uri="{A12FA001-AC4F-418D-AE19-62706E023703}">
                      <ahyp:hlinkClr xmlns:ahyp="http://schemas.microsoft.com/office/drawing/2018/hyperlinkcolor" val="tx"/>
                    </a:ext>
                  </a:extLst>
                </a:hlinkClick>
              </a:rPr>
              <a:t>https://developers.google.com/earth-engine/datasets/catalog/COPERNICUS_S1_GRD</a:t>
            </a:r>
            <a:endParaRPr sz="2000" dirty="0">
              <a:solidFill>
                <a:srgbClr val="000000"/>
              </a:solidFill>
            </a:endParaRPr>
          </a:p>
          <a:p>
            <a:pPr marL="914400" lvl="1" indent="-228600" algn="l" rtl="0">
              <a:lnSpc>
                <a:spcPct val="100000"/>
              </a:lnSpc>
              <a:spcBef>
                <a:spcPts val="400"/>
              </a:spcBef>
              <a:spcAft>
                <a:spcPts val="0"/>
              </a:spcAft>
              <a:buSzPts val="2200"/>
              <a:buNone/>
            </a:pPr>
            <a:endParaRPr sz="2000" dirty="0"/>
          </a:p>
        </p:txBody>
      </p:sp>
      <p:sp>
        <p:nvSpPr>
          <p:cNvPr id="276" name="Google Shape;276;p30"/>
          <p:cNvSpPr txBox="1"/>
          <p:nvPr/>
        </p:nvSpPr>
        <p:spPr>
          <a:xfrm>
            <a:off x="5768686" y="5276547"/>
            <a:ext cx="526473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Una capacitación anterior de ARSET detalla el uso de datos SAR para la gestión de la tierra, particularmente en ecosistemas con vegetación.</a:t>
            </a:r>
            <a:endParaRPr dirty="0"/>
          </a:p>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Enlace: </a:t>
            </a:r>
            <a:r>
              <a:rPr lang="e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ARSET</a:t>
            </a:r>
            <a:endParaRPr sz="1200" b="0" i="0" u="none" strike="noStrike" cap="none" dirty="0">
              <a:solidFill>
                <a:srgbClr val="000000"/>
              </a:solidFill>
              <a:latin typeface="Century Gothic"/>
              <a:ea typeface="Century Gothic"/>
              <a:cs typeface="Century Gothic"/>
              <a:sym typeface="Century Gothic"/>
            </a:endParaRPr>
          </a:p>
        </p:txBody>
      </p:sp>
      <p:pic>
        <p:nvPicPr>
          <p:cNvPr id="5" name="Google Shape;275;p30">
            <a:extLst>
              <a:ext uri="{FF2B5EF4-FFF2-40B4-BE49-F238E27FC236}">
                <a16:creationId xmlns:a16="http://schemas.microsoft.com/office/drawing/2014/main" id="{FDB259A5-B750-4E63-B1D8-5F8EF64F2D36}"/>
              </a:ext>
            </a:extLst>
          </p:cNvPr>
          <p:cNvPicPr preferRelativeResize="0"/>
          <p:nvPr/>
        </p:nvPicPr>
        <p:blipFill rotWithShape="1">
          <a:blip r:embed="rId5">
            <a:alphaModFix/>
          </a:blip>
          <a:srcRect/>
          <a:stretch/>
        </p:blipFill>
        <p:spPr>
          <a:xfrm>
            <a:off x="5768686" y="1273159"/>
            <a:ext cx="5264730" cy="400338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Aplicaciones de GEE para la Gestión de Tierras: Severidad de Quemas</a:t>
            </a:r>
            <a:endParaRPr dirty="0"/>
          </a:p>
        </p:txBody>
      </p:sp>
      <p:sp>
        <p:nvSpPr>
          <p:cNvPr id="292" name="Google Shape;292;p32"/>
          <p:cNvSpPr txBox="1">
            <a:spLocks noGrp="1"/>
          </p:cNvSpPr>
          <p:nvPr>
            <p:ph type="body" idx="1"/>
          </p:nvPr>
        </p:nvSpPr>
        <p:spPr>
          <a:xfrm>
            <a:off x="242315" y="1130283"/>
            <a:ext cx="5807952" cy="5450723"/>
          </a:xfrm>
          <a:prstGeom prst="rect">
            <a:avLst/>
          </a:prstGeom>
          <a:noFill/>
          <a:ln>
            <a:noFill/>
          </a:ln>
        </p:spPr>
        <p:txBody>
          <a:bodyPr spcFirstLastPara="1" wrap="square" lIns="0" tIns="60925" rIns="121875" bIns="60925" anchor="t" anchorCtr="0">
            <a:noAutofit/>
          </a:bodyPr>
          <a:lstStyle/>
          <a:p>
            <a:pPr marL="457200" lvl="0" indent="-368300" algn="l" rtl="0">
              <a:lnSpc>
                <a:spcPct val="100000"/>
              </a:lnSpc>
              <a:spcBef>
                <a:spcPts val="800"/>
              </a:spcBef>
              <a:spcAft>
                <a:spcPts val="0"/>
              </a:spcAft>
              <a:buClr>
                <a:schemeClr val="dk1"/>
              </a:buClr>
              <a:buSzPts val="2200"/>
              <a:buChar char="•"/>
            </a:pPr>
            <a:r>
              <a:rPr lang="es" sz="2000" dirty="0"/>
              <a:t>El mapeo de la gravedad de las quemaduras completado en GEE manipula los datos precargados de Sentinel-2 o Landsat 8 y utiliza la plataforma GEE para realizar el control de calidad y filtrar los datos.</a:t>
            </a:r>
            <a:endParaRPr dirty="0"/>
          </a:p>
          <a:p>
            <a:pPr marL="457200" lvl="0" indent="-368300" algn="l" rtl="0">
              <a:lnSpc>
                <a:spcPct val="100000"/>
              </a:lnSpc>
              <a:spcBef>
                <a:spcPts val="800"/>
              </a:spcBef>
              <a:spcAft>
                <a:spcPts val="0"/>
              </a:spcAft>
              <a:buClr>
                <a:schemeClr val="dk1"/>
              </a:buClr>
              <a:buSzPts val="2200"/>
              <a:buChar char="•"/>
            </a:pPr>
            <a:r>
              <a:rPr lang="es" sz="2000" dirty="0"/>
              <a:t>Se calculan la relación de quemado normalizada (NBR) y la NBR diferenciada (dNBR).</a:t>
            </a:r>
            <a:endParaRPr dirty="0"/>
          </a:p>
          <a:p>
            <a:pPr marL="457200" lvl="0" indent="-368300" algn="l" rtl="0">
              <a:lnSpc>
                <a:spcPct val="100000"/>
              </a:lnSpc>
              <a:spcBef>
                <a:spcPts val="800"/>
              </a:spcBef>
              <a:spcAft>
                <a:spcPts val="0"/>
              </a:spcAft>
              <a:buClr>
                <a:schemeClr val="dk1"/>
              </a:buClr>
              <a:buSzPts val="2200"/>
              <a:buChar char="•"/>
            </a:pPr>
            <a:r>
              <a:rPr lang="es" sz="2000" dirty="0"/>
              <a:t>El umbral califica la gravedad de la quema de incendios forestales para completar una evaluación completa de la gravedad de la quema.</a:t>
            </a:r>
            <a:endParaRPr dirty="0"/>
          </a:p>
          <a:p>
            <a:pPr marL="457200" lvl="0" indent="-368300" algn="l" rtl="0">
              <a:lnSpc>
                <a:spcPct val="100000"/>
              </a:lnSpc>
              <a:spcBef>
                <a:spcPts val="800"/>
              </a:spcBef>
              <a:spcAft>
                <a:spcPts val="0"/>
              </a:spcAft>
              <a:buClr>
                <a:schemeClr val="dk1"/>
              </a:buClr>
              <a:buSzPts val="2200"/>
              <a:buChar char="•"/>
            </a:pPr>
            <a:r>
              <a:rPr lang="es" sz="2000" dirty="0"/>
              <a:t>Consulte paso a paso </a:t>
            </a:r>
            <a:r>
              <a:rPr lang="es" sz="2000" u="sng" dirty="0">
                <a:solidFill>
                  <a:schemeClr val="hlink"/>
                </a:solidFill>
                <a:hlinkClick r:id="rId3"/>
              </a:rPr>
              <a:t>la gravedad de las quemaduras de UN-SPIDER en la capacitación de GEE</a:t>
            </a:r>
            <a:endParaRPr sz="2000" dirty="0"/>
          </a:p>
        </p:txBody>
      </p:sp>
      <p:sp>
        <p:nvSpPr>
          <p:cNvPr id="296" name="Google Shape;296;p32"/>
          <p:cNvSpPr txBox="1"/>
          <p:nvPr/>
        </p:nvSpPr>
        <p:spPr>
          <a:xfrm>
            <a:off x="6715316" y="5853335"/>
            <a:ext cx="436165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Ejemplo de mapeo de la gravedad de las quemaduras con datos de Sentinel-2 en Empedrado, Chile, en febrero de 2017. Este mapa se produjo con el script UN-SPIDER Burn Severity with GEE. Crédito: </a:t>
            </a:r>
            <a:r>
              <a:rPr lang="es" sz="1200" b="0" i="0" u="sng" strike="noStrike" cap="none" dirty="0">
                <a:solidFill>
                  <a:schemeClr val="dk1"/>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ONU-ARAÑA</a:t>
            </a:r>
            <a:endParaRPr sz="1200" b="0" i="0" u="none" strike="noStrike" cap="none" dirty="0">
              <a:solidFill>
                <a:schemeClr val="dk1"/>
              </a:solidFill>
              <a:latin typeface="Century Gothic"/>
              <a:ea typeface="Century Gothic"/>
              <a:cs typeface="Century Gothic"/>
              <a:sym typeface="Century Gothic"/>
            </a:endParaRPr>
          </a:p>
        </p:txBody>
      </p:sp>
      <p:grpSp>
        <p:nvGrpSpPr>
          <p:cNvPr id="5" name="Google Shape;293;p32">
            <a:extLst>
              <a:ext uri="{FF2B5EF4-FFF2-40B4-BE49-F238E27FC236}">
                <a16:creationId xmlns:a16="http://schemas.microsoft.com/office/drawing/2014/main" id="{2F18C2DB-D958-44E0-9902-354B46718D66}"/>
              </a:ext>
            </a:extLst>
          </p:cNvPr>
          <p:cNvGrpSpPr/>
          <p:nvPr/>
        </p:nvGrpSpPr>
        <p:grpSpPr>
          <a:xfrm>
            <a:off x="6715319" y="1004665"/>
            <a:ext cx="4361654" cy="4848670"/>
            <a:chOff x="6715319" y="1004665"/>
            <a:chExt cx="4361654" cy="4848670"/>
          </a:xfrm>
        </p:grpSpPr>
        <p:pic>
          <p:nvPicPr>
            <p:cNvPr id="6" name="Google Shape;294;p32">
              <a:extLst>
                <a:ext uri="{FF2B5EF4-FFF2-40B4-BE49-F238E27FC236}">
                  <a16:creationId xmlns:a16="http://schemas.microsoft.com/office/drawing/2014/main" id="{0DBC3095-CFD9-482E-B85E-61B881D1A4B4}"/>
                </a:ext>
              </a:extLst>
            </p:cNvPr>
            <p:cNvPicPr preferRelativeResize="0"/>
            <p:nvPr/>
          </p:nvPicPr>
          <p:blipFill rotWithShape="1">
            <a:blip r:embed="rId5">
              <a:alphaModFix/>
            </a:blip>
            <a:srcRect/>
            <a:stretch/>
          </p:blipFill>
          <p:spPr>
            <a:xfrm>
              <a:off x="6715319" y="1004665"/>
              <a:ext cx="4361654" cy="4848670"/>
            </a:xfrm>
            <a:prstGeom prst="rect">
              <a:avLst/>
            </a:prstGeom>
            <a:noFill/>
            <a:ln>
              <a:noFill/>
            </a:ln>
          </p:spPr>
        </p:pic>
        <p:pic>
          <p:nvPicPr>
            <p:cNvPr id="7" name="Google Shape;295;p32">
              <a:extLst>
                <a:ext uri="{FF2B5EF4-FFF2-40B4-BE49-F238E27FC236}">
                  <a16:creationId xmlns:a16="http://schemas.microsoft.com/office/drawing/2014/main" id="{25E3323A-17D0-4476-922E-B614D673D13A}"/>
                </a:ext>
              </a:extLst>
            </p:cNvPr>
            <p:cNvPicPr preferRelativeResize="0"/>
            <p:nvPr/>
          </p:nvPicPr>
          <p:blipFill rotWithShape="1">
            <a:blip r:embed="rId6">
              <a:alphaModFix/>
            </a:blip>
            <a:srcRect/>
            <a:stretch/>
          </p:blipFill>
          <p:spPr>
            <a:xfrm>
              <a:off x="8565265" y="1004665"/>
              <a:ext cx="2511707" cy="340743"/>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565913" y="1474336"/>
            <a:ext cx="6285805" cy="3139556"/>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Content Placeholder 8"/>
          <p:cNvSpPr>
            <a:spLocks noGrp="1"/>
          </p:cNvSpPr>
          <p:nvPr>
            <p:ph idx="1"/>
          </p:nvPr>
        </p:nvSpPr>
        <p:spPr>
          <a:xfrm>
            <a:off x="483655" y="1474335"/>
            <a:ext cx="4522419" cy="4251960"/>
          </a:xfrm>
        </p:spPr>
        <p:txBody>
          <a:bodyPr>
            <a:normAutofit lnSpcReduction="10000"/>
          </a:bodyPr>
          <a:lstStyle/>
          <a:p>
            <a:r>
              <a:rPr lang="es" sz="2200" dirty="0">
                <a:latin typeface="Century Gothic" panose="020B0502020202020204" pitchFamily="34" charset="0"/>
              </a:rPr>
              <a:t>Los objetos en el suelo reflejan la radiación electromagnética de manera diferente en diferentes longitudes de onda.</a:t>
            </a:r>
          </a:p>
          <a:p>
            <a:r>
              <a:rPr lang="es" sz="2200" dirty="0">
                <a:latin typeface="Century Gothic" panose="020B0502020202020204" pitchFamily="34" charset="0"/>
              </a:rPr>
              <a:t>Eso se llama la </a:t>
            </a:r>
            <a:r>
              <a:rPr lang="es" sz="2200" b="1" dirty="0">
                <a:latin typeface="Century Gothic" panose="020B0502020202020204" pitchFamily="34" charset="0"/>
              </a:rPr>
              <a:t>firma espectral del objeto.</a:t>
            </a:r>
          </a:p>
          <a:p>
            <a:r>
              <a:rPr lang="es" sz="2200" dirty="0">
                <a:latin typeface="Century Gothic" panose="020B0502020202020204" pitchFamily="34" charset="0"/>
              </a:rPr>
              <a:t>Ejemplo: la vegetación </a:t>
            </a:r>
            <a:r>
              <a:rPr lang="es" sz="2200" dirty="0">
                <a:solidFill>
                  <a:srgbClr val="00B050"/>
                </a:solidFill>
                <a:latin typeface="Century Gothic" panose="020B0502020202020204" pitchFamily="34" charset="0"/>
              </a:rPr>
              <a:t>verde </a:t>
            </a:r>
            <a:r>
              <a:rPr lang="es" sz="2200" dirty="0">
                <a:latin typeface="Century Gothic" panose="020B0502020202020204" pitchFamily="34" charset="0"/>
              </a:rPr>
              <a:t>absorbe longitudes de onda </a:t>
            </a:r>
            <a:r>
              <a:rPr lang="es" sz="2200" dirty="0">
                <a:solidFill>
                  <a:srgbClr val="FF0000"/>
                </a:solidFill>
                <a:latin typeface="Century Gothic" panose="020B0502020202020204" pitchFamily="34" charset="0"/>
              </a:rPr>
              <a:t>rojas </a:t>
            </a:r>
            <a:r>
              <a:rPr lang="es" sz="2200" dirty="0">
                <a:latin typeface="Century Gothic" panose="020B0502020202020204" pitchFamily="34" charset="0"/>
              </a:rPr>
              <a:t>pero refleja longitudes de onda NIR</a:t>
            </a:r>
          </a:p>
        </p:txBody>
      </p:sp>
      <p:pic>
        <p:nvPicPr>
          <p:cNvPr id="7" name="Shape 424">
            <a:extLst>
              <a:ext uri="{FF2B5EF4-FFF2-40B4-BE49-F238E27FC236}">
                <a16:creationId xmlns:a16="http://schemas.microsoft.com/office/drawing/2014/main" id="{783F20FC-7792-4BFF-8C88-2712E215D71A}"/>
              </a:ext>
            </a:extLst>
          </p:cNvPr>
          <p:cNvPicPr preferRelativeResize="0"/>
          <p:nvPr/>
        </p:nvPicPr>
        <p:blipFill rotWithShape="1">
          <a:blip r:embed="rId2">
            <a:alphaModFix/>
            <a:extLst>
              <a:ext uri="{28A0092B-C50C-407E-A947-70E740481C1C}">
                <a14:useLocalDpi xmlns:a14="http://schemas.microsoft.com/office/drawing/2010/main"/>
              </a:ext>
            </a:extLst>
          </a:blip>
          <a:srcRect l="982" t="917" r="835" b="3290"/>
          <a:stretch/>
        </p:blipFill>
        <p:spPr>
          <a:xfrm>
            <a:off x="6130506" y="1474335"/>
            <a:ext cx="5577840" cy="2804314"/>
          </a:xfrm>
          <a:prstGeom prst="rect">
            <a:avLst/>
          </a:prstGeom>
          <a:noFill/>
          <a:ln>
            <a:noFill/>
          </a:ln>
        </p:spPr>
      </p:pic>
      <p:sp>
        <p:nvSpPr>
          <p:cNvPr id="14" name="Content Placeholder 8"/>
          <p:cNvSpPr txBox="1">
            <a:spLocks/>
          </p:cNvSpPr>
          <p:nvPr/>
        </p:nvSpPr>
        <p:spPr>
          <a:xfrm>
            <a:off x="6637166" y="4107429"/>
            <a:ext cx="3583460" cy="319149"/>
          </a:xfrm>
          <a:prstGeom prst="rect">
            <a:avLst/>
          </a:prstGeom>
        </p:spPr>
        <p:txBody>
          <a:bodyPr vert="horz" lIns="0" tIns="60949" rIns="121899" bIns="60949" rtlCol="0">
            <a:normAutofit lnSpcReduction="10000"/>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es" sz="1400" dirty="0">
                <a:latin typeface="Century Gothic" panose="020B0502020202020204" pitchFamily="34" charset="0"/>
              </a:rPr>
              <a:t>Bandas Landsat</a:t>
            </a:r>
          </a:p>
        </p:txBody>
      </p:sp>
      <p:sp>
        <p:nvSpPr>
          <p:cNvPr id="15" name="Content Placeholder 8"/>
          <p:cNvSpPr txBox="1">
            <a:spLocks/>
          </p:cNvSpPr>
          <p:nvPr/>
        </p:nvSpPr>
        <p:spPr>
          <a:xfrm rot="16200000">
            <a:off x="5130891" y="2559100"/>
            <a:ext cx="1927281" cy="319149"/>
          </a:xfrm>
          <a:prstGeom prst="rect">
            <a:avLst/>
          </a:prstGeom>
        </p:spPr>
        <p:txBody>
          <a:bodyPr vert="horz" lIns="0" tIns="60949" rIns="121899" bIns="60949" rtlCol="0">
            <a:normAutofit fontScale="62500" lnSpcReduction="20000"/>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es" sz="1400" dirty="0">
                <a:latin typeface="Century Gothic" panose="020B0502020202020204" pitchFamily="34" charset="0"/>
              </a:rPr>
              <a:t>Porcentaje de reflectancia</a:t>
            </a:r>
          </a:p>
        </p:txBody>
      </p:sp>
      <p:sp>
        <p:nvSpPr>
          <p:cNvPr id="10" name="Title 1">
            <a:extLst>
              <a:ext uri="{FF2B5EF4-FFF2-40B4-BE49-F238E27FC236}">
                <a16:creationId xmlns:a16="http://schemas.microsoft.com/office/drawing/2014/main" id="{59C18DBE-7EF9-4D70-A63A-5D292EFC8C15}"/>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s" b="1">
                <a:latin typeface="Century Gothic" panose="020B0502020202020204" pitchFamily="34" charset="0"/>
              </a:rPr>
              <a:t>Conceptos básicos del mapeo de la cobertura terrestre</a:t>
            </a:r>
            <a:endParaRPr lang="en-US" b="1" dirty="0">
              <a:latin typeface="Century Gothic" panose="020B0502020202020204" pitchFamily="34" charset="0"/>
            </a:endParaRPr>
          </a:p>
        </p:txBody>
      </p:sp>
    </p:spTree>
    <p:extLst>
      <p:ext uri="{BB962C8B-B14F-4D97-AF65-F5344CB8AC3E}">
        <p14:creationId xmlns:p14="http://schemas.microsoft.com/office/powerpoint/2010/main" val="413032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3"/>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Aplicaciones de GEE para la Gestión de Tierras: Mapeo de Manglares</a:t>
            </a:r>
            <a:endParaRPr dirty="0"/>
          </a:p>
        </p:txBody>
      </p:sp>
      <p:sp>
        <p:nvSpPr>
          <p:cNvPr id="303" name="Google Shape;303;p33"/>
          <p:cNvSpPr txBox="1">
            <a:spLocks noGrp="1"/>
          </p:cNvSpPr>
          <p:nvPr>
            <p:ph type="body" idx="1"/>
          </p:nvPr>
        </p:nvSpPr>
        <p:spPr>
          <a:xfrm>
            <a:off x="242315" y="1130284"/>
            <a:ext cx="5440855" cy="5143516"/>
          </a:xfrm>
          <a:prstGeom prst="rect">
            <a:avLst/>
          </a:prstGeom>
          <a:noFill/>
          <a:ln>
            <a:noFill/>
          </a:ln>
        </p:spPr>
        <p:txBody>
          <a:bodyPr spcFirstLastPara="1" wrap="square" lIns="0" tIns="60925" rIns="121875" bIns="60925" anchor="t" anchorCtr="0">
            <a:normAutofit lnSpcReduction="10000"/>
          </a:bodyPr>
          <a:lstStyle/>
          <a:p>
            <a:pPr marL="457200" lvl="0" indent="-368300" algn="l" rtl="0">
              <a:lnSpc>
                <a:spcPct val="100000"/>
              </a:lnSpc>
              <a:spcBef>
                <a:spcPts val="800"/>
              </a:spcBef>
              <a:spcAft>
                <a:spcPts val="0"/>
              </a:spcAft>
              <a:buClr>
                <a:schemeClr val="dk1"/>
              </a:buClr>
              <a:buSzPts val="2200"/>
              <a:buChar char="•"/>
            </a:pPr>
            <a:r>
              <a:rPr lang="es" sz="2000" dirty="0"/>
              <a:t>Entrenamiento ARSET usando GEE para mapear manglares:</a:t>
            </a:r>
            <a:endParaRPr dirty="0"/>
          </a:p>
          <a:p>
            <a:pPr marL="914400" lvl="1" indent="-368300" algn="l" rtl="0">
              <a:lnSpc>
                <a:spcPct val="100000"/>
              </a:lnSpc>
              <a:spcBef>
                <a:spcPts val="400"/>
              </a:spcBef>
              <a:spcAft>
                <a:spcPts val="0"/>
              </a:spcAft>
              <a:buSzPts val="2200"/>
              <a:buChar char="–"/>
            </a:pPr>
            <a:r>
              <a:rPr lang="es" sz="2000" u="sng" dirty="0">
                <a:solidFill>
                  <a:schemeClr val="hlink"/>
                </a:solidFill>
                <a:hlinkClick r:id="rId3"/>
              </a:rPr>
              <a:t>Teledetección de manglares en apoyo de los Objetivos de Desarrollo Sostenible de la ONU</a:t>
            </a:r>
            <a:endParaRPr sz="2000" dirty="0"/>
          </a:p>
          <a:p>
            <a:pPr marL="457200" lvl="0" indent="-368300" algn="l" rtl="0">
              <a:lnSpc>
                <a:spcPct val="100000"/>
              </a:lnSpc>
              <a:spcBef>
                <a:spcPts val="800"/>
              </a:spcBef>
              <a:spcAft>
                <a:spcPts val="0"/>
              </a:spcAft>
              <a:buClr>
                <a:srgbClr val="000000"/>
              </a:buClr>
              <a:buSzPts val="2200"/>
              <a:buChar char="•"/>
            </a:pPr>
            <a:r>
              <a:rPr lang="es" sz="2000" dirty="0">
                <a:solidFill>
                  <a:srgbClr val="000000"/>
                </a:solidFill>
              </a:rPr>
              <a:t>Clasificación aleatoria de bosques para crear una serie de tiempo para el cambio en la extensión de los manglares</a:t>
            </a:r>
            <a:endParaRPr dirty="0"/>
          </a:p>
          <a:p>
            <a:pPr marL="457200" lvl="0" indent="-368300" algn="l" rtl="0">
              <a:lnSpc>
                <a:spcPct val="100000"/>
              </a:lnSpc>
              <a:spcBef>
                <a:spcPts val="800"/>
              </a:spcBef>
              <a:spcAft>
                <a:spcPts val="0"/>
              </a:spcAft>
              <a:buClr>
                <a:srgbClr val="000000"/>
              </a:buClr>
              <a:buSzPts val="2200"/>
              <a:buChar char="•"/>
            </a:pPr>
            <a:r>
              <a:rPr lang="es" sz="2000" dirty="0"/>
              <a:t>Creación de apps como herramientas de gestión y comunicación</a:t>
            </a:r>
            <a:endParaRPr dirty="0"/>
          </a:p>
          <a:p>
            <a:pPr marL="457200" lvl="0" indent="-368300" algn="l" rtl="0">
              <a:lnSpc>
                <a:spcPct val="100000"/>
              </a:lnSpc>
              <a:spcBef>
                <a:spcPts val="800"/>
              </a:spcBef>
              <a:spcAft>
                <a:spcPts val="0"/>
              </a:spcAft>
              <a:buClr>
                <a:srgbClr val="000000"/>
              </a:buClr>
              <a:buSzPts val="2200"/>
              <a:buChar char="•"/>
            </a:pPr>
            <a:r>
              <a:rPr lang="es" sz="2000" u="sng" dirty="0">
                <a:solidFill>
                  <a:schemeClr val="hlink"/>
                </a:solidFill>
                <a:hlinkClick r:id="rId4"/>
              </a:rPr>
              <a:t>capacitación ARSET SAR </a:t>
            </a:r>
            <a:r>
              <a:rPr lang="es" sz="2000" dirty="0"/>
              <a:t>mencionada anteriormente también muestra métodos para usar datos SAR en GEE para mapear manglares.</a:t>
            </a:r>
            <a:endParaRPr dirty="0"/>
          </a:p>
        </p:txBody>
      </p:sp>
      <p:sp>
        <p:nvSpPr>
          <p:cNvPr id="305" name="Google Shape;305;p33"/>
          <p:cNvSpPr txBox="1"/>
          <p:nvPr/>
        </p:nvSpPr>
        <p:spPr>
          <a:xfrm>
            <a:off x="5946095" y="4210945"/>
            <a:ext cx="607670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Ejemplo de mapeo de la extensión de manglares en una serie de tiempo para rastrear cómo ha cambiado la presencia de manglares durante un período de 20 años (de los ejercicios completados durante la serie ARSET Mangrove Mapping).</a:t>
            </a:r>
            <a:endParaRPr dirty="0"/>
          </a:p>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Crédito de la imagen: ARSET de la NASA</a:t>
            </a:r>
            <a:endParaRPr dirty="0"/>
          </a:p>
        </p:txBody>
      </p:sp>
      <p:sp>
        <p:nvSpPr>
          <p:cNvPr id="306" name="Google Shape;306;p33"/>
          <p:cNvSpPr txBox="1"/>
          <p:nvPr/>
        </p:nvSpPr>
        <p:spPr>
          <a:xfrm>
            <a:off x="5946095" y="5092081"/>
            <a:ext cx="5853113"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2000" b="0" i="0" u="none" strike="noStrike" cap="none" dirty="0">
                <a:solidFill>
                  <a:srgbClr val="000000"/>
                </a:solidFill>
                <a:latin typeface="Century Gothic"/>
                <a:ea typeface="Century Gothic"/>
                <a:cs typeface="Century Gothic"/>
                <a:sym typeface="Century Gothic"/>
              </a:rPr>
              <a:t>Visite el </a:t>
            </a:r>
            <a:r>
              <a:rPr lang="es" sz="2000" b="0" i="0" u="sng" strike="noStrike" cap="none" dirty="0">
                <a:solidFill>
                  <a:srgbClr val="000000"/>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Explorador de datos </a:t>
            </a:r>
            <a:r>
              <a:rPr lang="es" sz="2000" b="0" i="0" u="none" strike="noStrike" cap="none" dirty="0">
                <a:solidFill>
                  <a:srgbClr val="000000"/>
                </a:solidFill>
                <a:latin typeface="Century Gothic"/>
                <a:ea typeface="Century Gothic"/>
                <a:cs typeface="Century Gothic"/>
                <a:sym typeface="Century Gothic"/>
              </a:rPr>
              <a:t>y las aplicaciones de </a:t>
            </a:r>
            <a:r>
              <a:rPr lang="es" sz="2000" b="0" i="0" u="sng" strike="noStrike" cap="none" dirty="0">
                <a:solidFill>
                  <a:srgbClr val="000000"/>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comparación </a:t>
            </a:r>
            <a:r>
              <a:rPr lang="es" sz="2000" b="0" i="0" u="none" strike="noStrike" cap="none" dirty="0">
                <a:solidFill>
                  <a:srgbClr val="000000"/>
                </a:solidFill>
                <a:latin typeface="Century Gothic"/>
                <a:ea typeface="Century Gothic"/>
                <a:cs typeface="Century Gothic"/>
                <a:sym typeface="Century Gothic"/>
              </a:rPr>
              <a:t>para obtener más información sobre el mapeo de manglares y las aplicaciones en GEE.</a:t>
            </a:r>
            <a:endParaRPr dirty="0"/>
          </a:p>
        </p:txBody>
      </p:sp>
      <p:pic>
        <p:nvPicPr>
          <p:cNvPr id="6" name="Google Shape;304;p33">
            <a:extLst>
              <a:ext uri="{FF2B5EF4-FFF2-40B4-BE49-F238E27FC236}">
                <a16:creationId xmlns:a16="http://schemas.microsoft.com/office/drawing/2014/main" id="{F2890124-2186-4030-AC85-7703DD59B00C}"/>
              </a:ext>
            </a:extLst>
          </p:cNvPr>
          <p:cNvPicPr preferRelativeResize="0"/>
          <p:nvPr/>
        </p:nvPicPr>
        <p:blipFill rotWithShape="1">
          <a:blip r:embed="rId6">
            <a:alphaModFix/>
          </a:blip>
          <a:srcRect/>
          <a:stretch/>
        </p:blipFill>
        <p:spPr>
          <a:xfrm>
            <a:off x="5946095" y="1727521"/>
            <a:ext cx="6096000" cy="24903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5"/>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Aplicaciones de GEE para la Gestión del Suelo: Cobertura del Suelo</a:t>
            </a:r>
            <a:endParaRPr dirty="0"/>
          </a:p>
        </p:txBody>
      </p:sp>
      <p:grpSp>
        <p:nvGrpSpPr>
          <p:cNvPr id="3" name="Google Shape;338;p35">
            <a:extLst>
              <a:ext uri="{FF2B5EF4-FFF2-40B4-BE49-F238E27FC236}">
                <a16:creationId xmlns:a16="http://schemas.microsoft.com/office/drawing/2014/main" id="{20A6DD51-E870-4C6B-91FB-A6214C7CED88}"/>
              </a:ext>
            </a:extLst>
          </p:cNvPr>
          <p:cNvGrpSpPr/>
          <p:nvPr/>
        </p:nvGrpSpPr>
        <p:grpSpPr>
          <a:xfrm>
            <a:off x="6141735" y="1144761"/>
            <a:ext cx="6817535" cy="5129039"/>
            <a:chOff x="5936349" y="1103550"/>
            <a:chExt cx="6817535" cy="5129039"/>
          </a:xfrm>
        </p:grpSpPr>
        <p:pic>
          <p:nvPicPr>
            <p:cNvPr id="4" name="Google Shape;339;p35">
              <a:extLst>
                <a:ext uri="{FF2B5EF4-FFF2-40B4-BE49-F238E27FC236}">
                  <a16:creationId xmlns:a16="http://schemas.microsoft.com/office/drawing/2014/main" id="{9ECC0955-2B00-456E-B3A4-744AF285E3BB}"/>
                </a:ext>
              </a:extLst>
            </p:cNvPr>
            <p:cNvPicPr preferRelativeResize="0"/>
            <p:nvPr/>
          </p:nvPicPr>
          <p:blipFill rotWithShape="1">
            <a:blip r:embed="rId3">
              <a:alphaModFix/>
            </a:blip>
            <a:srcRect l="14016" t="1696" r="24084" b="12346"/>
            <a:stretch/>
          </p:blipFill>
          <p:spPr>
            <a:xfrm>
              <a:off x="5936349" y="1103550"/>
              <a:ext cx="5263339" cy="4729328"/>
            </a:xfrm>
            <a:prstGeom prst="rect">
              <a:avLst/>
            </a:prstGeom>
            <a:noFill/>
            <a:ln>
              <a:noFill/>
            </a:ln>
          </p:spPr>
        </p:pic>
        <p:grpSp>
          <p:nvGrpSpPr>
            <p:cNvPr id="5" name="Google Shape;340;p35">
              <a:extLst>
                <a:ext uri="{FF2B5EF4-FFF2-40B4-BE49-F238E27FC236}">
                  <a16:creationId xmlns:a16="http://schemas.microsoft.com/office/drawing/2014/main" id="{6AB15CE6-9B88-488E-B053-42A5CF8B4D05}"/>
                </a:ext>
              </a:extLst>
            </p:cNvPr>
            <p:cNvGrpSpPr/>
            <p:nvPr/>
          </p:nvGrpSpPr>
          <p:grpSpPr>
            <a:xfrm>
              <a:off x="9376884" y="5173519"/>
              <a:ext cx="3376999" cy="1059070"/>
              <a:chOff x="9376884" y="5173519"/>
              <a:chExt cx="3376999" cy="1059070"/>
            </a:xfrm>
          </p:grpSpPr>
          <p:grpSp>
            <p:nvGrpSpPr>
              <p:cNvPr id="6" name="Google Shape;341;p35">
                <a:extLst>
                  <a:ext uri="{FF2B5EF4-FFF2-40B4-BE49-F238E27FC236}">
                    <a16:creationId xmlns:a16="http://schemas.microsoft.com/office/drawing/2014/main" id="{15A3E173-2C09-4FF5-9C89-089D5E3987D2}"/>
                  </a:ext>
                </a:extLst>
              </p:cNvPr>
              <p:cNvGrpSpPr/>
              <p:nvPr/>
            </p:nvGrpSpPr>
            <p:grpSpPr>
              <a:xfrm>
                <a:off x="9744183" y="5173519"/>
                <a:ext cx="3009701" cy="1059070"/>
                <a:chOff x="4606981" y="705450"/>
                <a:chExt cx="1620352" cy="622319"/>
              </a:xfrm>
            </p:grpSpPr>
            <p:sp>
              <p:nvSpPr>
                <p:cNvPr id="10" name="Google Shape;342;p35">
                  <a:extLst>
                    <a:ext uri="{FF2B5EF4-FFF2-40B4-BE49-F238E27FC236}">
                      <a16:creationId xmlns:a16="http://schemas.microsoft.com/office/drawing/2014/main" id="{7BB09C32-A939-44F0-B639-8CF5D58277B0}"/>
                    </a:ext>
                  </a:extLst>
                </p:cNvPr>
                <p:cNvSpPr txBox="1"/>
                <p:nvPr/>
              </p:nvSpPr>
              <p:spPr>
                <a:xfrm>
                  <a:off x="4606982" y="705450"/>
                  <a:ext cx="1620351"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Cover</a:t>
                  </a:r>
                  <a:endParaRPr sz="1600" b="0" i="0" u="none" strike="noStrike" cap="none" dirty="0">
                    <a:solidFill>
                      <a:srgbClr val="3F3F3F"/>
                    </a:solidFill>
                    <a:latin typeface="Century Gothic"/>
                    <a:ea typeface="Century Gothic"/>
                    <a:cs typeface="Century Gothic"/>
                    <a:sym typeface="Century Gothic"/>
                  </a:endParaRPr>
                </a:p>
              </p:txBody>
            </p:sp>
            <p:sp>
              <p:nvSpPr>
                <p:cNvPr id="11" name="Google Shape;343;p35">
                  <a:extLst>
                    <a:ext uri="{FF2B5EF4-FFF2-40B4-BE49-F238E27FC236}">
                      <a16:creationId xmlns:a16="http://schemas.microsoft.com/office/drawing/2014/main" id="{3ED554AC-FF19-4B69-B863-3827C4D46876}"/>
                    </a:ext>
                  </a:extLst>
                </p:cNvPr>
                <p:cNvSpPr txBox="1"/>
                <p:nvPr/>
              </p:nvSpPr>
              <p:spPr>
                <a:xfrm>
                  <a:off x="4606982" y="884058"/>
                  <a:ext cx="1620351"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Urban Cover</a:t>
                  </a:r>
                  <a:endParaRPr sz="1600" b="0" i="0" u="none" strike="noStrike" cap="none" dirty="0">
                    <a:solidFill>
                      <a:srgbClr val="3F3F3F"/>
                    </a:solidFill>
                    <a:latin typeface="Century Gothic"/>
                    <a:ea typeface="Century Gothic"/>
                    <a:cs typeface="Century Gothic"/>
                    <a:sym typeface="Century Gothic"/>
                  </a:endParaRPr>
                </a:p>
              </p:txBody>
            </p:sp>
            <p:sp>
              <p:nvSpPr>
                <p:cNvPr id="12" name="Google Shape;344;p35">
                  <a:extLst>
                    <a:ext uri="{FF2B5EF4-FFF2-40B4-BE49-F238E27FC236}">
                      <a16:creationId xmlns:a16="http://schemas.microsoft.com/office/drawing/2014/main" id="{8E6A3B1A-6C5B-492E-9077-975676A50FC0}"/>
                    </a:ext>
                  </a:extLst>
                </p:cNvPr>
                <p:cNvSpPr txBox="1"/>
                <p:nvPr/>
              </p:nvSpPr>
              <p:spPr>
                <a:xfrm>
                  <a:off x="4606981" y="1066169"/>
                  <a:ext cx="1620352"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 Urban Edge</a:t>
                  </a:r>
                  <a:endParaRPr sz="1600" b="0" i="0" u="none" strike="noStrike" cap="none" dirty="0">
                    <a:solidFill>
                      <a:srgbClr val="3F3F3F"/>
                    </a:solidFill>
                    <a:latin typeface="Century Gothic"/>
                    <a:ea typeface="Century Gothic"/>
                    <a:cs typeface="Century Gothic"/>
                    <a:sym typeface="Century Gothic"/>
                  </a:endParaRPr>
                </a:p>
              </p:txBody>
            </p:sp>
          </p:grpSp>
          <p:sp>
            <p:nvSpPr>
              <p:cNvPr id="7" name="Google Shape;345;p35">
                <a:extLst>
                  <a:ext uri="{FF2B5EF4-FFF2-40B4-BE49-F238E27FC236}">
                    <a16:creationId xmlns:a16="http://schemas.microsoft.com/office/drawing/2014/main" id="{C43469A9-8049-45E5-A27F-006144F3EDF6}"/>
                  </a:ext>
                </a:extLst>
              </p:cNvPr>
              <p:cNvSpPr/>
              <p:nvPr/>
            </p:nvSpPr>
            <p:spPr>
              <a:xfrm>
                <a:off x="9376884" y="5609014"/>
                <a:ext cx="344639" cy="200730"/>
              </a:xfrm>
              <a:prstGeom prst="rect">
                <a:avLst/>
              </a:prstGeom>
              <a:solidFill>
                <a:srgbClr val="75707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8" name="Google Shape;346;p35">
                <a:extLst>
                  <a:ext uri="{FF2B5EF4-FFF2-40B4-BE49-F238E27FC236}">
                    <a16:creationId xmlns:a16="http://schemas.microsoft.com/office/drawing/2014/main" id="{67E1173F-92D4-4745-BC52-32351CCA1324}"/>
                  </a:ext>
                </a:extLst>
              </p:cNvPr>
              <p:cNvSpPr/>
              <p:nvPr/>
            </p:nvSpPr>
            <p:spPr>
              <a:xfrm>
                <a:off x="9376884" y="5302910"/>
                <a:ext cx="344639" cy="200730"/>
              </a:xfrm>
              <a:prstGeom prst="rect">
                <a:avLst/>
              </a:prstGeom>
              <a:solidFill>
                <a:srgbClr val="D0CECE"/>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9" name="Google Shape;347;p35">
                <a:extLst>
                  <a:ext uri="{FF2B5EF4-FFF2-40B4-BE49-F238E27FC236}">
                    <a16:creationId xmlns:a16="http://schemas.microsoft.com/office/drawing/2014/main" id="{9AD03226-0375-4080-B722-58F78253C701}"/>
                  </a:ext>
                </a:extLst>
              </p:cNvPr>
              <p:cNvSpPr/>
              <p:nvPr/>
            </p:nvSpPr>
            <p:spPr>
              <a:xfrm>
                <a:off x="9383076" y="5932368"/>
                <a:ext cx="344639" cy="200730"/>
              </a:xfrm>
              <a:prstGeom prst="rect">
                <a:avLst/>
              </a:prstGeom>
              <a:solidFill>
                <a:srgbClr val="2F549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grpSp>
      </p:grpSp>
      <p:grpSp>
        <p:nvGrpSpPr>
          <p:cNvPr id="13" name="Google Shape;348;p35">
            <a:extLst>
              <a:ext uri="{FF2B5EF4-FFF2-40B4-BE49-F238E27FC236}">
                <a16:creationId xmlns:a16="http://schemas.microsoft.com/office/drawing/2014/main" id="{1775E3BA-2488-4197-9EBE-4557F0AC160F}"/>
              </a:ext>
            </a:extLst>
          </p:cNvPr>
          <p:cNvGrpSpPr/>
          <p:nvPr/>
        </p:nvGrpSpPr>
        <p:grpSpPr>
          <a:xfrm>
            <a:off x="242315" y="1144761"/>
            <a:ext cx="8217745" cy="5464244"/>
            <a:chOff x="397763" y="1134419"/>
            <a:chExt cx="8217745" cy="5464244"/>
          </a:xfrm>
        </p:grpSpPr>
        <p:pic>
          <p:nvPicPr>
            <p:cNvPr id="14" name="Google Shape;349;p35">
              <a:extLst>
                <a:ext uri="{FF2B5EF4-FFF2-40B4-BE49-F238E27FC236}">
                  <a16:creationId xmlns:a16="http://schemas.microsoft.com/office/drawing/2014/main" id="{BBC1790B-E453-4457-B670-F417BED8888C}"/>
                </a:ext>
              </a:extLst>
            </p:cNvPr>
            <p:cNvPicPr preferRelativeResize="0"/>
            <p:nvPr/>
          </p:nvPicPr>
          <p:blipFill rotWithShape="1">
            <a:blip r:embed="rId4">
              <a:alphaModFix/>
            </a:blip>
            <a:srcRect l="13395" t="1152" r="24691" b="14066"/>
            <a:stretch/>
          </p:blipFill>
          <p:spPr>
            <a:xfrm>
              <a:off x="561570" y="1134419"/>
              <a:ext cx="5394289" cy="4779750"/>
            </a:xfrm>
            <a:prstGeom prst="rect">
              <a:avLst/>
            </a:prstGeom>
            <a:noFill/>
            <a:ln>
              <a:noFill/>
            </a:ln>
          </p:spPr>
        </p:pic>
        <p:pic>
          <p:nvPicPr>
            <p:cNvPr id="15" name="Google Shape;350;p35">
              <a:extLst>
                <a:ext uri="{FF2B5EF4-FFF2-40B4-BE49-F238E27FC236}">
                  <a16:creationId xmlns:a16="http://schemas.microsoft.com/office/drawing/2014/main" id="{ABF60C4A-66F9-43AF-AD0D-31E9DB5E6C9C}"/>
                </a:ext>
              </a:extLst>
            </p:cNvPr>
            <p:cNvPicPr preferRelativeResize="0"/>
            <p:nvPr/>
          </p:nvPicPr>
          <p:blipFill rotWithShape="1">
            <a:blip r:embed="rId5">
              <a:alphaModFix/>
            </a:blip>
            <a:srcRect/>
            <a:stretch/>
          </p:blipFill>
          <p:spPr>
            <a:xfrm>
              <a:off x="397763" y="2410911"/>
              <a:ext cx="453064" cy="586318"/>
            </a:xfrm>
            <a:prstGeom prst="rect">
              <a:avLst/>
            </a:prstGeom>
            <a:noFill/>
            <a:ln>
              <a:noFill/>
            </a:ln>
          </p:spPr>
        </p:pic>
        <p:grpSp>
          <p:nvGrpSpPr>
            <p:cNvPr id="16" name="Google Shape;351;p35">
              <a:extLst>
                <a:ext uri="{FF2B5EF4-FFF2-40B4-BE49-F238E27FC236}">
                  <a16:creationId xmlns:a16="http://schemas.microsoft.com/office/drawing/2014/main" id="{4AB34CCD-8D9D-4FCD-B3CB-59AFC927EE18}"/>
                </a:ext>
              </a:extLst>
            </p:cNvPr>
            <p:cNvGrpSpPr/>
            <p:nvPr/>
          </p:nvGrpSpPr>
          <p:grpSpPr>
            <a:xfrm>
              <a:off x="397763" y="6009686"/>
              <a:ext cx="4460036" cy="519017"/>
              <a:chOff x="397763" y="5579846"/>
              <a:chExt cx="4460036" cy="519017"/>
            </a:xfrm>
          </p:grpSpPr>
          <p:sp>
            <p:nvSpPr>
              <p:cNvPr id="30" name="Google Shape;352;p35">
                <a:extLst>
                  <a:ext uri="{FF2B5EF4-FFF2-40B4-BE49-F238E27FC236}">
                    <a16:creationId xmlns:a16="http://schemas.microsoft.com/office/drawing/2014/main" id="{601CD3F9-C8B4-4D26-858F-96ADB98EF5D3}"/>
                  </a:ext>
                </a:extLst>
              </p:cNvPr>
              <p:cNvSpPr txBox="1"/>
              <p:nvPr/>
            </p:nvSpPr>
            <p:spPr>
              <a:xfrm>
                <a:off x="397763" y="5587719"/>
                <a:ext cx="267615" cy="338554"/>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0</a:t>
                </a:r>
                <a:endParaRPr dirty="0"/>
              </a:p>
            </p:txBody>
          </p:sp>
          <p:sp>
            <p:nvSpPr>
              <p:cNvPr id="31" name="Google Shape;353;p35">
                <a:extLst>
                  <a:ext uri="{FF2B5EF4-FFF2-40B4-BE49-F238E27FC236}">
                    <a16:creationId xmlns:a16="http://schemas.microsoft.com/office/drawing/2014/main" id="{0641C119-4F1B-4825-83B4-3435B356BE72}"/>
                  </a:ext>
                </a:extLst>
              </p:cNvPr>
              <p:cNvSpPr txBox="1"/>
              <p:nvPr/>
            </p:nvSpPr>
            <p:spPr>
              <a:xfrm>
                <a:off x="857966" y="5586710"/>
                <a:ext cx="2332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5</a:t>
                </a:r>
                <a:endParaRPr dirty="0"/>
              </a:p>
            </p:txBody>
          </p:sp>
          <p:sp>
            <p:nvSpPr>
              <p:cNvPr id="32" name="Google Shape;354;p35">
                <a:extLst>
                  <a:ext uri="{FF2B5EF4-FFF2-40B4-BE49-F238E27FC236}">
                    <a16:creationId xmlns:a16="http://schemas.microsoft.com/office/drawing/2014/main" id="{24BF5C55-6B47-4F4F-A16C-F44F73601A8A}"/>
                  </a:ext>
                </a:extLst>
              </p:cNvPr>
              <p:cNvSpPr txBox="1"/>
              <p:nvPr/>
            </p:nvSpPr>
            <p:spPr>
              <a:xfrm>
                <a:off x="1201456" y="5579846"/>
                <a:ext cx="44758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10</a:t>
                </a:r>
                <a:endParaRPr dirty="0"/>
              </a:p>
            </p:txBody>
          </p:sp>
          <p:sp>
            <p:nvSpPr>
              <p:cNvPr id="33" name="Google Shape;355;p35">
                <a:extLst>
                  <a:ext uri="{FF2B5EF4-FFF2-40B4-BE49-F238E27FC236}">
                    <a16:creationId xmlns:a16="http://schemas.microsoft.com/office/drawing/2014/main" id="{C1137E81-D0CD-45CE-81DC-42E2BA72C116}"/>
                  </a:ext>
                </a:extLst>
              </p:cNvPr>
              <p:cNvSpPr txBox="1"/>
              <p:nvPr/>
            </p:nvSpPr>
            <p:spPr>
              <a:xfrm>
                <a:off x="2071621" y="5586710"/>
                <a:ext cx="49460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20</a:t>
                </a:r>
                <a:endParaRPr dirty="0"/>
              </a:p>
            </p:txBody>
          </p:sp>
          <p:sp>
            <p:nvSpPr>
              <p:cNvPr id="34" name="Google Shape;356;p35">
                <a:extLst>
                  <a:ext uri="{FF2B5EF4-FFF2-40B4-BE49-F238E27FC236}">
                    <a16:creationId xmlns:a16="http://schemas.microsoft.com/office/drawing/2014/main" id="{1A564AD2-CDEF-48BF-B14B-2B1298DAF456}"/>
                  </a:ext>
                </a:extLst>
              </p:cNvPr>
              <p:cNvSpPr txBox="1"/>
              <p:nvPr/>
            </p:nvSpPr>
            <p:spPr>
              <a:xfrm>
                <a:off x="2973009" y="5586935"/>
                <a:ext cx="51539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30</a:t>
                </a:r>
                <a:endParaRPr dirty="0"/>
              </a:p>
            </p:txBody>
          </p:sp>
          <p:sp>
            <p:nvSpPr>
              <p:cNvPr id="35" name="Google Shape;357;p35">
                <a:extLst>
                  <a:ext uri="{FF2B5EF4-FFF2-40B4-BE49-F238E27FC236}">
                    <a16:creationId xmlns:a16="http://schemas.microsoft.com/office/drawing/2014/main" id="{40A0682A-5D23-45DE-A679-7B3BA084BCCE}"/>
                  </a:ext>
                </a:extLst>
              </p:cNvPr>
              <p:cNvSpPr txBox="1"/>
              <p:nvPr/>
            </p:nvSpPr>
            <p:spPr>
              <a:xfrm>
                <a:off x="3865006" y="5589766"/>
                <a:ext cx="48213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40</a:t>
                </a:r>
                <a:endParaRPr dirty="0"/>
              </a:p>
            </p:txBody>
          </p:sp>
          <p:sp>
            <p:nvSpPr>
              <p:cNvPr id="36" name="Google Shape;358;p35">
                <a:extLst>
                  <a:ext uri="{FF2B5EF4-FFF2-40B4-BE49-F238E27FC236}">
                    <a16:creationId xmlns:a16="http://schemas.microsoft.com/office/drawing/2014/main" id="{50F0179B-E808-483A-B82E-5B264D9CBD8D}"/>
                  </a:ext>
                </a:extLst>
              </p:cNvPr>
              <p:cNvSpPr txBox="1"/>
              <p:nvPr/>
            </p:nvSpPr>
            <p:spPr>
              <a:xfrm>
                <a:off x="4105083" y="5760309"/>
                <a:ext cx="7527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Miles</a:t>
                </a:r>
                <a:endParaRPr dirty="0"/>
              </a:p>
            </p:txBody>
          </p:sp>
          <p:pic>
            <p:nvPicPr>
              <p:cNvPr id="37" name="Google Shape;359;p35">
                <a:extLst>
                  <a:ext uri="{FF2B5EF4-FFF2-40B4-BE49-F238E27FC236}">
                    <a16:creationId xmlns:a16="http://schemas.microsoft.com/office/drawing/2014/main" id="{D246FEA6-B186-460F-8336-2B24D6EF356D}"/>
                  </a:ext>
                </a:extLst>
              </p:cNvPr>
              <p:cNvPicPr preferRelativeResize="0"/>
              <p:nvPr/>
            </p:nvPicPr>
            <p:blipFill rotWithShape="1">
              <a:blip r:embed="rId6">
                <a:alphaModFix/>
              </a:blip>
              <a:srcRect l="2804" t="51214" r="12929" b="44950"/>
              <a:stretch/>
            </p:blipFill>
            <p:spPr>
              <a:xfrm>
                <a:off x="473103" y="5864087"/>
                <a:ext cx="3681454" cy="132396"/>
              </a:xfrm>
              <a:prstGeom prst="rect">
                <a:avLst/>
              </a:prstGeom>
              <a:noFill/>
              <a:ln>
                <a:noFill/>
              </a:ln>
            </p:spPr>
          </p:pic>
        </p:grpSp>
        <p:grpSp>
          <p:nvGrpSpPr>
            <p:cNvPr id="17" name="Google Shape;360;p35">
              <a:extLst>
                <a:ext uri="{FF2B5EF4-FFF2-40B4-BE49-F238E27FC236}">
                  <a16:creationId xmlns:a16="http://schemas.microsoft.com/office/drawing/2014/main" id="{60A8E38A-8740-452D-9BB1-F5B6928BB432}"/>
                </a:ext>
              </a:extLst>
            </p:cNvPr>
            <p:cNvGrpSpPr/>
            <p:nvPr/>
          </p:nvGrpSpPr>
          <p:grpSpPr>
            <a:xfrm>
              <a:off x="4939008" y="4681077"/>
              <a:ext cx="3676500" cy="1917586"/>
              <a:chOff x="4939008" y="4681077"/>
              <a:chExt cx="3676500" cy="1917586"/>
            </a:xfrm>
          </p:grpSpPr>
          <p:sp>
            <p:nvSpPr>
              <p:cNvPr id="18" name="Google Shape;361;p35">
                <a:extLst>
                  <a:ext uri="{FF2B5EF4-FFF2-40B4-BE49-F238E27FC236}">
                    <a16:creationId xmlns:a16="http://schemas.microsoft.com/office/drawing/2014/main" id="{541FF1FC-B857-4737-A5BA-50130CB01BA7}"/>
                  </a:ext>
                </a:extLst>
              </p:cNvPr>
              <p:cNvSpPr txBox="1"/>
              <p:nvPr/>
            </p:nvSpPr>
            <p:spPr>
              <a:xfrm>
                <a:off x="5345526" y="4681077"/>
                <a:ext cx="32699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Urban Development</a:t>
                </a:r>
                <a:endParaRPr dirty="0"/>
              </a:p>
            </p:txBody>
          </p:sp>
          <p:sp>
            <p:nvSpPr>
              <p:cNvPr id="19" name="Google Shape;362;p35">
                <a:extLst>
                  <a:ext uri="{FF2B5EF4-FFF2-40B4-BE49-F238E27FC236}">
                    <a16:creationId xmlns:a16="http://schemas.microsoft.com/office/drawing/2014/main" id="{8AE0CCF1-8257-427D-B396-6AC2A92D002C}"/>
                  </a:ext>
                </a:extLst>
              </p:cNvPr>
              <p:cNvSpPr/>
              <p:nvPr/>
            </p:nvSpPr>
            <p:spPr>
              <a:xfrm>
                <a:off x="4939010" y="5047279"/>
                <a:ext cx="344639" cy="200730"/>
              </a:xfrm>
              <a:prstGeom prst="rect">
                <a:avLst/>
              </a:prstGeom>
              <a:solidFill>
                <a:srgbClr val="CCADE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20" name="Google Shape;363;p35">
                <a:extLst>
                  <a:ext uri="{FF2B5EF4-FFF2-40B4-BE49-F238E27FC236}">
                    <a16:creationId xmlns:a16="http://schemas.microsoft.com/office/drawing/2014/main" id="{EA81634C-CED9-4B3F-95D3-99437B01A7F3}"/>
                  </a:ext>
                </a:extLst>
              </p:cNvPr>
              <p:cNvSpPr/>
              <p:nvPr/>
            </p:nvSpPr>
            <p:spPr>
              <a:xfrm>
                <a:off x="4939010" y="4749989"/>
                <a:ext cx="344639" cy="200730"/>
              </a:xfrm>
              <a:prstGeom prst="rect">
                <a:avLst/>
              </a:prstGeom>
              <a:solidFill>
                <a:srgbClr val="58207E"/>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21" name="Google Shape;364;p35">
                <a:extLst>
                  <a:ext uri="{FF2B5EF4-FFF2-40B4-BE49-F238E27FC236}">
                    <a16:creationId xmlns:a16="http://schemas.microsoft.com/office/drawing/2014/main" id="{42B1EB96-5866-4F1E-90DD-BDEAD3908C76}"/>
                  </a:ext>
                </a:extLst>
              </p:cNvPr>
              <p:cNvSpPr/>
              <p:nvPr/>
            </p:nvSpPr>
            <p:spPr>
              <a:xfrm>
                <a:off x="4939010" y="5977964"/>
                <a:ext cx="344639" cy="200730"/>
              </a:xfrm>
              <a:prstGeom prst="rect">
                <a:avLst/>
              </a:prstGeom>
              <a:solidFill>
                <a:srgbClr val="FFBC37"/>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22" name="Google Shape;365;p35">
                <a:extLst>
                  <a:ext uri="{FF2B5EF4-FFF2-40B4-BE49-F238E27FC236}">
                    <a16:creationId xmlns:a16="http://schemas.microsoft.com/office/drawing/2014/main" id="{8285F1DB-C52E-4D71-975D-BD348C1C34BB}"/>
                  </a:ext>
                </a:extLst>
              </p:cNvPr>
              <p:cNvSpPr/>
              <p:nvPr/>
            </p:nvSpPr>
            <p:spPr>
              <a:xfrm>
                <a:off x="4939009" y="5346225"/>
                <a:ext cx="344639" cy="200730"/>
              </a:xfrm>
              <a:prstGeom prst="rect">
                <a:avLst/>
              </a:prstGeom>
              <a:solidFill>
                <a:srgbClr val="18621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23" name="Google Shape;366;p35">
                <a:extLst>
                  <a:ext uri="{FF2B5EF4-FFF2-40B4-BE49-F238E27FC236}">
                    <a16:creationId xmlns:a16="http://schemas.microsoft.com/office/drawing/2014/main" id="{713EB152-F84F-4B99-92EA-E9F5FD04414B}"/>
                  </a:ext>
                </a:extLst>
              </p:cNvPr>
              <p:cNvSpPr/>
              <p:nvPr/>
            </p:nvSpPr>
            <p:spPr>
              <a:xfrm>
                <a:off x="4939008" y="5665787"/>
                <a:ext cx="344639" cy="200730"/>
              </a:xfrm>
              <a:prstGeom prst="rect">
                <a:avLst/>
              </a:prstGeom>
              <a:solidFill>
                <a:srgbClr val="89CE89"/>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24" name="Google Shape;367;p35">
                <a:extLst>
                  <a:ext uri="{FF2B5EF4-FFF2-40B4-BE49-F238E27FC236}">
                    <a16:creationId xmlns:a16="http://schemas.microsoft.com/office/drawing/2014/main" id="{BA1FCA86-52F7-466D-9222-B95065CF7037}"/>
                  </a:ext>
                </a:extLst>
              </p:cNvPr>
              <p:cNvSpPr txBox="1"/>
              <p:nvPr/>
            </p:nvSpPr>
            <p:spPr>
              <a:xfrm>
                <a:off x="5345524" y="4990565"/>
                <a:ext cx="32699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Urban Edge</a:t>
                </a:r>
                <a:endParaRPr dirty="0"/>
              </a:p>
            </p:txBody>
          </p:sp>
          <p:sp>
            <p:nvSpPr>
              <p:cNvPr id="25" name="Google Shape;368;p35">
                <a:extLst>
                  <a:ext uri="{FF2B5EF4-FFF2-40B4-BE49-F238E27FC236}">
                    <a16:creationId xmlns:a16="http://schemas.microsoft.com/office/drawing/2014/main" id="{42945C2D-0E04-4AD0-8DF2-65F2400FCDFF}"/>
                  </a:ext>
                </a:extLst>
              </p:cNvPr>
              <p:cNvSpPr txBox="1"/>
              <p:nvPr/>
            </p:nvSpPr>
            <p:spPr>
              <a:xfrm>
                <a:off x="5345524" y="5308199"/>
                <a:ext cx="32699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Cover</a:t>
                </a:r>
                <a:endParaRPr dirty="0"/>
              </a:p>
            </p:txBody>
          </p:sp>
          <p:sp>
            <p:nvSpPr>
              <p:cNvPr id="26" name="Google Shape;369;p35">
                <a:extLst>
                  <a:ext uri="{FF2B5EF4-FFF2-40B4-BE49-F238E27FC236}">
                    <a16:creationId xmlns:a16="http://schemas.microsoft.com/office/drawing/2014/main" id="{A6E6BDA9-7DC9-4227-8BC7-B1E72C7ABE28}"/>
                  </a:ext>
                </a:extLst>
              </p:cNvPr>
              <p:cNvSpPr txBox="1"/>
              <p:nvPr/>
            </p:nvSpPr>
            <p:spPr>
              <a:xfrm>
                <a:off x="5345526" y="5609700"/>
                <a:ext cx="137532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Edge</a:t>
                </a:r>
                <a:endParaRPr dirty="0"/>
              </a:p>
            </p:txBody>
          </p:sp>
          <p:sp>
            <p:nvSpPr>
              <p:cNvPr id="27" name="Google Shape;370;p35">
                <a:extLst>
                  <a:ext uri="{FF2B5EF4-FFF2-40B4-BE49-F238E27FC236}">
                    <a16:creationId xmlns:a16="http://schemas.microsoft.com/office/drawing/2014/main" id="{D7FE98AD-77A8-459B-97BC-99D71FFA5E76}"/>
                  </a:ext>
                </a:extLst>
              </p:cNvPr>
              <p:cNvSpPr txBox="1"/>
              <p:nvPr/>
            </p:nvSpPr>
            <p:spPr>
              <a:xfrm>
                <a:off x="5338588" y="5896673"/>
                <a:ext cx="137532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Cultivated</a:t>
                </a:r>
                <a:endParaRPr dirty="0"/>
              </a:p>
            </p:txBody>
          </p:sp>
          <p:sp>
            <p:nvSpPr>
              <p:cNvPr id="28" name="Google Shape;371;p35">
                <a:extLst>
                  <a:ext uri="{FF2B5EF4-FFF2-40B4-BE49-F238E27FC236}">
                    <a16:creationId xmlns:a16="http://schemas.microsoft.com/office/drawing/2014/main" id="{2D29F638-1962-4D4D-A424-40009FB21852}"/>
                  </a:ext>
                </a:extLst>
              </p:cNvPr>
              <p:cNvSpPr/>
              <p:nvPr/>
            </p:nvSpPr>
            <p:spPr>
              <a:xfrm>
                <a:off x="4939008" y="6275938"/>
                <a:ext cx="344639" cy="200730"/>
              </a:xfrm>
              <a:prstGeom prst="rect">
                <a:avLst/>
              </a:prstGeom>
              <a:solidFill>
                <a:srgbClr val="2F549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29" name="Google Shape;372;p35">
                <a:extLst>
                  <a:ext uri="{FF2B5EF4-FFF2-40B4-BE49-F238E27FC236}">
                    <a16:creationId xmlns:a16="http://schemas.microsoft.com/office/drawing/2014/main" id="{A0E55EB2-DB73-467A-BC69-2552824C7D10}"/>
                  </a:ext>
                </a:extLst>
              </p:cNvPr>
              <p:cNvSpPr txBox="1"/>
              <p:nvPr/>
            </p:nvSpPr>
            <p:spPr>
              <a:xfrm>
                <a:off x="5345524" y="6153469"/>
                <a:ext cx="3009700" cy="4451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 Urban Edge</a:t>
                </a:r>
                <a:endParaRPr sz="1600" b="0" i="0" u="none" strike="noStrike" cap="none" dirty="0">
                  <a:solidFill>
                    <a:srgbClr val="3F3F3F"/>
                  </a:solidFill>
                  <a:latin typeface="Century Gothic"/>
                  <a:ea typeface="Century Gothic"/>
                  <a:cs typeface="Century Gothic"/>
                  <a:sym typeface="Century Gothic"/>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964" name="Google Shape;418;p37">
            <a:extLst>
              <a:ext uri="{FF2B5EF4-FFF2-40B4-BE49-F238E27FC236}">
                <a16:creationId xmlns:a16="http://schemas.microsoft.com/office/drawing/2014/main" id="{8494F633-D37F-459E-B1C6-E65E4CAE414F}"/>
              </a:ext>
            </a:extLst>
          </p:cNvPr>
          <p:cNvPicPr preferRelativeResize="0"/>
          <p:nvPr/>
        </p:nvPicPr>
        <p:blipFill rotWithShape="1">
          <a:blip r:embed="rId3">
            <a:alphaModFix/>
          </a:blip>
          <a:srcRect/>
          <a:stretch/>
        </p:blipFill>
        <p:spPr>
          <a:xfrm>
            <a:off x="6520605" y="795732"/>
            <a:ext cx="4587219" cy="6027046"/>
          </a:xfrm>
          <a:prstGeom prst="rect">
            <a:avLst/>
          </a:prstGeom>
          <a:noFill/>
          <a:ln>
            <a:noFill/>
          </a:ln>
        </p:spPr>
      </p:pic>
      <p:pic>
        <p:nvPicPr>
          <p:cNvPr id="965" name="Google Shape;419;p37">
            <a:extLst>
              <a:ext uri="{FF2B5EF4-FFF2-40B4-BE49-F238E27FC236}">
                <a16:creationId xmlns:a16="http://schemas.microsoft.com/office/drawing/2014/main" id="{4F76EAF6-CF73-472D-AF5B-B38EEE5C53AA}"/>
              </a:ext>
            </a:extLst>
          </p:cNvPr>
          <p:cNvPicPr preferRelativeResize="0"/>
          <p:nvPr/>
        </p:nvPicPr>
        <p:blipFill rotWithShape="1">
          <a:blip r:embed="rId4">
            <a:alphaModFix/>
          </a:blip>
          <a:srcRect/>
          <a:stretch/>
        </p:blipFill>
        <p:spPr>
          <a:xfrm>
            <a:off x="863290" y="742025"/>
            <a:ext cx="4802396" cy="6115975"/>
          </a:xfrm>
          <a:prstGeom prst="rect">
            <a:avLst/>
          </a:prstGeom>
          <a:noFill/>
          <a:ln>
            <a:noFill/>
          </a:ln>
        </p:spPr>
      </p:pic>
      <p:sp>
        <p:nvSpPr>
          <p:cNvPr id="417" name="Google Shape;417;p37"/>
          <p:cNvSpPr txBox="1">
            <a:spLocks noGrp="1"/>
          </p:cNvSpPr>
          <p:nvPr>
            <p:ph type="title"/>
          </p:nvPr>
        </p:nvSpPr>
        <p:spPr>
          <a:xfrm>
            <a:off x="242315" y="276993"/>
            <a:ext cx="11704320"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Aplicaciones de GEE para la Gestión de Tierras: Índices de Vegetación</a:t>
            </a:r>
            <a:endParaRPr dirty="0"/>
          </a:p>
        </p:txBody>
      </p:sp>
      <p:sp>
        <p:nvSpPr>
          <p:cNvPr id="420" name="Google Shape;420;p37"/>
          <p:cNvSpPr txBox="1"/>
          <p:nvPr/>
        </p:nvSpPr>
        <p:spPr>
          <a:xfrm>
            <a:off x="3178760" y="751753"/>
            <a:ext cx="3187602" cy="89998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E8652"/>
              </a:buClr>
              <a:buSzPts val="4400"/>
              <a:buFont typeface="Century Gothic"/>
              <a:buNone/>
            </a:pPr>
            <a:r>
              <a:rPr lang="es" sz="2400" b="1" i="0" u="none" strike="noStrike" cap="none" dirty="0">
                <a:solidFill>
                  <a:schemeClr val="dk1"/>
                </a:solidFill>
                <a:latin typeface="Century Gothic"/>
                <a:ea typeface="Century Gothic"/>
                <a:cs typeface="Century Gothic"/>
                <a:sym typeface="Century Gothic"/>
              </a:rPr>
              <a:t>Cambio de NDVI</a:t>
            </a:r>
            <a:endParaRPr dirty="0"/>
          </a:p>
        </p:txBody>
      </p:sp>
      <p:pic>
        <p:nvPicPr>
          <p:cNvPr id="421" name="Google Shape;421;p37"/>
          <p:cNvPicPr preferRelativeResize="0"/>
          <p:nvPr/>
        </p:nvPicPr>
        <p:blipFill rotWithShape="1">
          <a:blip r:embed="rId5">
            <a:alphaModFix/>
          </a:blip>
          <a:srcRect/>
          <a:stretch/>
        </p:blipFill>
        <p:spPr>
          <a:xfrm>
            <a:off x="7706633" y="6020602"/>
            <a:ext cx="439745" cy="511703"/>
          </a:xfrm>
          <a:prstGeom prst="rect">
            <a:avLst/>
          </a:prstGeom>
          <a:noFill/>
          <a:ln>
            <a:noFill/>
          </a:ln>
        </p:spPr>
      </p:pic>
      <p:grpSp>
        <p:nvGrpSpPr>
          <p:cNvPr id="422" name="Google Shape;422;p37"/>
          <p:cNvGrpSpPr/>
          <p:nvPr/>
        </p:nvGrpSpPr>
        <p:grpSpPr>
          <a:xfrm>
            <a:off x="466370" y="3220540"/>
            <a:ext cx="1741021" cy="1707968"/>
            <a:chOff x="171" y="1924"/>
            <a:chExt cx="885" cy="695"/>
          </a:xfrm>
        </p:grpSpPr>
        <p:sp>
          <p:nvSpPr>
            <p:cNvPr id="423" name="Google Shape;423;p37"/>
            <p:cNvSpPr/>
            <p:nvPr/>
          </p:nvSpPr>
          <p:spPr>
            <a:xfrm>
              <a:off x="171" y="1955"/>
              <a:ext cx="709" cy="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nvGrpSpPr>
            <p:cNvPr id="424" name="Google Shape;424;p37"/>
            <p:cNvGrpSpPr/>
            <p:nvPr/>
          </p:nvGrpSpPr>
          <p:grpSpPr>
            <a:xfrm>
              <a:off x="173" y="1924"/>
              <a:ext cx="707" cy="590"/>
              <a:chOff x="173" y="1924"/>
              <a:chExt cx="707" cy="590"/>
            </a:xfrm>
          </p:grpSpPr>
          <p:sp>
            <p:nvSpPr>
              <p:cNvPr id="425" name="Google Shape;425;p37"/>
              <p:cNvSpPr/>
              <p:nvPr/>
            </p:nvSpPr>
            <p:spPr>
              <a:xfrm>
                <a:off x="173" y="2021"/>
                <a:ext cx="185" cy="3"/>
              </a:xfrm>
              <a:prstGeom prst="rect">
                <a:avLst/>
              </a:prstGeom>
              <a:solidFill>
                <a:srgbClr val="147A0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6" name="Google Shape;426;p37"/>
              <p:cNvSpPr/>
              <p:nvPr/>
            </p:nvSpPr>
            <p:spPr>
              <a:xfrm>
                <a:off x="173" y="2024"/>
                <a:ext cx="185" cy="2"/>
              </a:xfrm>
              <a:prstGeom prst="rect">
                <a:avLst/>
              </a:prstGeom>
              <a:solidFill>
                <a:srgbClr val="177A0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7" name="Google Shape;427;p37"/>
              <p:cNvSpPr/>
              <p:nvPr/>
            </p:nvSpPr>
            <p:spPr>
              <a:xfrm>
                <a:off x="173" y="2026"/>
                <a:ext cx="185" cy="3"/>
              </a:xfrm>
              <a:prstGeom prst="rect">
                <a:avLst/>
              </a:prstGeom>
              <a:solidFill>
                <a:srgbClr val="1A7D0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8" name="Google Shape;428;p37"/>
              <p:cNvSpPr/>
              <p:nvPr/>
            </p:nvSpPr>
            <p:spPr>
              <a:xfrm>
                <a:off x="173" y="2029"/>
                <a:ext cx="185" cy="2"/>
              </a:xfrm>
              <a:prstGeom prst="rect">
                <a:avLst/>
              </a:prstGeom>
              <a:solidFill>
                <a:srgbClr val="1B7D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9" name="Google Shape;429;p37"/>
              <p:cNvSpPr/>
              <p:nvPr/>
            </p:nvSpPr>
            <p:spPr>
              <a:xfrm>
                <a:off x="173" y="2031"/>
                <a:ext cx="185" cy="3"/>
              </a:xfrm>
              <a:prstGeom prst="rect">
                <a:avLst/>
              </a:prstGeom>
              <a:solidFill>
                <a:srgbClr val="20801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0" name="Google Shape;430;p37"/>
              <p:cNvSpPr/>
              <p:nvPr/>
            </p:nvSpPr>
            <p:spPr>
              <a:xfrm>
                <a:off x="173" y="2034"/>
                <a:ext cx="185" cy="2"/>
              </a:xfrm>
              <a:prstGeom prst="rect">
                <a:avLst/>
              </a:prstGeom>
              <a:solidFill>
                <a:srgbClr val="2180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1" name="Google Shape;431;p37"/>
              <p:cNvSpPr/>
              <p:nvPr/>
            </p:nvSpPr>
            <p:spPr>
              <a:xfrm>
                <a:off x="173" y="2036"/>
                <a:ext cx="185" cy="3"/>
              </a:xfrm>
              <a:prstGeom prst="rect">
                <a:avLst/>
              </a:prstGeom>
              <a:solidFill>
                <a:srgbClr val="2582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2" name="Google Shape;432;p37"/>
              <p:cNvSpPr/>
              <p:nvPr/>
            </p:nvSpPr>
            <p:spPr>
              <a:xfrm>
                <a:off x="173" y="2039"/>
                <a:ext cx="185" cy="2"/>
              </a:xfrm>
              <a:prstGeom prst="rect">
                <a:avLst/>
              </a:prstGeom>
              <a:solidFill>
                <a:srgbClr val="2682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3" name="Google Shape;433;p37"/>
              <p:cNvSpPr/>
              <p:nvPr/>
            </p:nvSpPr>
            <p:spPr>
              <a:xfrm>
                <a:off x="173" y="2041"/>
                <a:ext cx="185" cy="3"/>
              </a:xfrm>
              <a:prstGeom prst="rect">
                <a:avLst/>
              </a:prstGeom>
              <a:solidFill>
                <a:srgbClr val="28851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4" name="Google Shape;434;p37"/>
              <p:cNvSpPr/>
              <p:nvPr/>
            </p:nvSpPr>
            <p:spPr>
              <a:xfrm>
                <a:off x="173" y="2044"/>
                <a:ext cx="185" cy="2"/>
              </a:xfrm>
              <a:prstGeom prst="rect">
                <a:avLst/>
              </a:prstGeom>
              <a:solidFill>
                <a:srgbClr val="2A851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5" name="Google Shape;435;p37"/>
              <p:cNvSpPr/>
              <p:nvPr/>
            </p:nvSpPr>
            <p:spPr>
              <a:xfrm>
                <a:off x="173" y="2046"/>
                <a:ext cx="185" cy="3"/>
              </a:xfrm>
              <a:prstGeom prst="rect">
                <a:avLst/>
              </a:prstGeom>
              <a:solidFill>
                <a:srgbClr val="2C871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6" name="Google Shape;436;p37"/>
              <p:cNvSpPr/>
              <p:nvPr/>
            </p:nvSpPr>
            <p:spPr>
              <a:xfrm>
                <a:off x="173" y="2049"/>
                <a:ext cx="185" cy="2"/>
              </a:xfrm>
              <a:prstGeom prst="rect">
                <a:avLst/>
              </a:prstGeom>
              <a:solidFill>
                <a:srgbClr val="2F871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7" name="Google Shape;437;p37"/>
              <p:cNvSpPr/>
              <p:nvPr/>
            </p:nvSpPr>
            <p:spPr>
              <a:xfrm>
                <a:off x="173" y="2051"/>
                <a:ext cx="185" cy="3"/>
              </a:xfrm>
              <a:prstGeom prst="rect">
                <a:avLst/>
              </a:prstGeom>
              <a:solidFill>
                <a:srgbClr val="318A2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8" name="Google Shape;438;p37"/>
              <p:cNvSpPr/>
              <p:nvPr/>
            </p:nvSpPr>
            <p:spPr>
              <a:xfrm>
                <a:off x="173" y="2054"/>
                <a:ext cx="185" cy="2"/>
              </a:xfrm>
              <a:prstGeom prst="rect">
                <a:avLst/>
              </a:prstGeom>
              <a:solidFill>
                <a:srgbClr val="328A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9" name="Google Shape;439;p37"/>
              <p:cNvSpPr/>
              <p:nvPr/>
            </p:nvSpPr>
            <p:spPr>
              <a:xfrm>
                <a:off x="173" y="2056"/>
                <a:ext cx="185" cy="3"/>
              </a:xfrm>
              <a:prstGeom prst="rect">
                <a:avLst/>
              </a:prstGeom>
              <a:solidFill>
                <a:srgbClr val="368C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0" name="Google Shape;440;p37"/>
              <p:cNvSpPr/>
              <p:nvPr/>
            </p:nvSpPr>
            <p:spPr>
              <a:xfrm>
                <a:off x="173" y="2059"/>
                <a:ext cx="185" cy="2"/>
              </a:xfrm>
              <a:prstGeom prst="rect">
                <a:avLst/>
              </a:prstGeom>
              <a:solidFill>
                <a:srgbClr val="368C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1" name="Google Shape;441;p37"/>
              <p:cNvSpPr/>
              <p:nvPr/>
            </p:nvSpPr>
            <p:spPr>
              <a:xfrm>
                <a:off x="173" y="2061"/>
                <a:ext cx="185" cy="3"/>
              </a:xfrm>
              <a:prstGeom prst="rect">
                <a:avLst/>
              </a:prstGeom>
              <a:solidFill>
                <a:srgbClr val="398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2" name="Google Shape;442;p37"/>
              <p:cNvSpPr/>
              <p:nvPr/>
            </p:nvSpPr>
            <p:spPr>
              <a:xfrm>
                <a:off x="173" y="2064"/>
                <a:ext cx="185" cy="2"/>
              </a:xfrm>
              <a:prstGeom prst="rect">
                <a:avLst/>
              </a:prstGeom>
              <a:solidFill>
                <a:srgbClr val="3B8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3" name="Google Shape;443;p37"/>
              <p:cNvSpPr/>
              <p:nvPr/>
            </p:nvSpPr>
            <p:spPr>
              <a:xfrm>
                <a:off x="173" y="2066"/>
                <a:ext cx="185" cy="3"/>
              </a:xfrm>
              <a:prstGeom prst="rect">
                <a:avLst/>
              </a:prstGeom>
              <a:solidFill>
                <a:srgbClr val="3E91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4" name="Google Shape;444;p37"/>
              <p:cNvSpPr/>
              <p:nvPr/>
            </p:nvSpPr>
            <p:spPr>
              <a:xfrm>
                <a:off x="173" y="2069"/>
                <a:ext cx="185" cy="2"/>
              </a:xfrm>
              <a:prstGeom prst="rect">
                <a:avLst/>
              </a:prstGeom>
              <a:solidFill>
                <a:srgbClr val="3F91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5" name="Google Shape;445;p37"/>
              <p:cNvSpPr/>
              <p:nvPr/>
            </p:nvSpPr>
            <p:spPr>
              <a:xfrm>
                <a:off x="173" y="2071"/>
                <a:ext cx="185" cy="3"/>
              </a:xfrm>
              <a:prstGeom prst="rect">
                <a:avLst/>
              </a:prstGeom>
              <a:solidFill>
                <a:srgbClr val="4394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6" name="Google Shape;446;p37"/>
              <p:cNvSpPr/>
              <p:nvPr/>
            </p:nvSpPr>
            <p:spPr>
              <a:xfrm>
                <a:off x="173" y="2074"/>
                <a:ext cx="185" cy="2"/>
              </a:xfrm>
              <a:prstGeom prst="rect">
                <a:avLst/>
              </a:prstGeom>
              <a:solidFill>
                <a:srgbClr val="4394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7" name="Google Shape;447;p37"/>
              <p:cNvSpPr/>
              <p:nvPr/>
            </p:nvSpPr>
            <p:spPr>
              <a:xfrm>
                <a:off x="173" y="2076"/>
                <a:ext cx="185" cy="3"/>
              </a:xfrm>
              <a:prstGeom prst="rect">
                <a:avLst/>
              </a:prstGeom>
              <a:solidFill>
                <a:srgbClr val="4596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8" name="Google Shape;448;p37"/>
              <p:cNvSpPr/>
              <p:nvPr/>
            </p:nvSpPr>
            <p:spPr>
              <a:xfrm>
                <a:off x="173" y="2079"/>
                <a:ext cx="185" cy="2"/>
              </a:xfrm>
              <a:prstGeom prst="rect">
                <a:avLst/>
              </a:prstGeom>
              <a:solidFill>
                <a:srgbClr val="4896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9" name="Google Shape;449;p37"/>
              <p:cNvSpPr/>
              <p:nvPr/>
            </p:nvSpPr>
            <p:spPr>
              <a:xfrm>
                <a:off x="173" y="2081"/>
                <a:ext cx="185" cy="3"/>
              </a:xfrm>
              <a:prstGeom prst="rect">
                <a:avLst/>
              </a:prstGeom>
              <a:solidFill>
                <a:srgbClr val="4896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0" name="Google Shape;450;p37"/>
              <p:cNvSpPr/>
              <p:nvPr/>
            </p:nvSpPr>
            <p:spPr>
              <a:xfrm>
                <a:off x="173" y="2084"/>
                <a:ext cx="185" cy="2"/>
              </a:xfrm>
              <a:prstGeom prst="rect">
                <a:avLst/>
              </a:prstGeom>
              <a:solidFill>
                <a:srgbClr val="4C99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1" name="Google Shape;451;p37"/>
              <p:cNvSpPr/>
              <p:nvPr/>
            </p:nvSpPr>
            <p:spPr>
              <a:xfrm>
                <a:off x="173" y="2086"/>
                <a:ext cx="185" cy="3"/>
              </a:xfrm>
              <a:prstGeom prst="rect">
                <a:avLst/>
              </a:prstGeom>
              <a:solidFill>
                <a:srgbClr val="4D99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2" name="Google Shape;452;p37"/>
              <p:cNvSpPr/>
              <p:nvPr/>
            </p:nvSpPr>
            <p:spPr>
              <a:xfrm>
                <a:off x="173" y="2089"/>
                <a:ext cx="185" cy="2"/>
              </a:xfrm>
              <a:prstGeom prst="rect">
                <a:avLst/>
              </a:prstGeom>
              <a:solidFill>
                <a:srgbClr val="509C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3" name="Google Shape;453;p37"/>
              <p:cNvSpPr/>
              <p:nvPr/>
            </p:nvSpPr>
            <p:spPr>
              <a:xfrm>
                <a:off x="173" y="2091"/>
                <a:ext cx="185" cy="3"/>
              </a:xfrm>
              <a:prstGeom prst="rect">
                <a:avLst/>
              </a:prstGeom>
              <a:solidFill>
                <a:srgbClr val="519C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4" name="Google Shape;454;p37"/>
              <p:cNvSpPr/>
              <p:nvPr/>
            </p:nvSpPr>
            <p:spPr>
              <a:xfrm>
                <a:off x="173" y="2094"/>
                <a:ext cx="185" cy="2"/>
              </a:xfrm>
              <a:prstGeom prst="rect">
                <a:avLst/>
              </a:prstGeom>
              <a:solidFill>
                <a:srgbClr val="549E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5" name="Google Shape;455;p37"/>
              <p:cNvSpPr/>
              <p:nvPr/>
            </p:nvSpPr>
            <p:spPr>
              <a:xfrm>
                <a:off x="173" y="2096"/>
                <a:ext cx="185" cy="3"/>
              </a:xfrm>
              <a:prstGeom prst="rect">
                <a:avLst/>
              </a:prstGeom>
              <a:solidFill>
                <a:srgbClr val="559E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6" name="Google Shape;456;p37"/>
              <p:cNvSpPr/>
              <p:nvPr/>
            </p:nvSpPr>
            <p:spPr>
              <a:xfrm>
                <a:off x="173" y="2099"/>
                <a:ext cx="185" cy="2"/>
              </a:xfrm>
              <a:prstGeom prst="rect">
                <a:avLst/>
              </a:prstGeom>
              <a:solidFill>
                <a:srgbClr val="58A1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7" name="Google Shape;457;p37"/>
              <p:cNvSpPr/>
              <p:nvPr/>
            </p:nvSpPr>
            <p:spPr>
              <a:xfrm>
                <a:off x="173" y="2101"/>
                <a:ext cx="185" cy="3"/>
              </a:xfrm>
              <a:prstGeom prst="rect">
                <a:avLst/>
              </a:prstGeom>
              <a:solidFill>
                <a:srgbClr val="59A1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8" name="Google Shape;458;p37"/>
              <p:cNvSpPr/>
              <p:nvPr/>
            </p:nvSpPr>
            <p:spPr>
              <a:xfrm>
                <a:off x="173" y="2104"/>
                <a:ext cx="185" cy="2"/>
              </a:xfrm>
              <a:prstGeom prst="rect">
                <a:avLst/>
              </a:prstGeom>
              <a:solidFill>
                <a:srgbClr val="5CA3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9" name="Google Shape;459;p37"/>
              <p:cNvSpPr/>
              <p:nvPr/>
            </p:nvSpPr>
            <p:spPr>
              <a:xfrm>
                <a:off x="173" y="2106"/>
                <a:ext cx="185" cy="3"/>
              </a:xfrm>
              <a:prstGeom prst="rect">
                <a:avLst/>
              </a:prstGeom>
              <a:solidFill>
                <a:srgbClr val="5EA3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0" name="Google Shape;460;p37"/>
              <p:cNvSpPr/>
              <p:nvPr/>
            </p:nvSpPr>
            <p:spPr>
              <a:xfrm>
                <a:off x="173" y="2109"/>
                <a:ext cx="185" cy="2"/>
              </a:xfrm>
              <a:prstGeom prst="rect">
                <a:avLst/>
              </a:prstGeom>
              <a:solidFill>
                <a:srgbClr val="60A6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1" name="Google Shape;461;p37"/>
              <p:cNvSpPr/>
              <p:nvPr/>
            </p:nvSpPr>
            <p:spPr>
              <a:xfrm>
                <a:off x="173" y="2111"/>
                <a:ext cx="185" cy="3"/>
              </a:xfrm>
              <a:prstGeom prst="rect">
                <a:avLst/>
              </a:prstGeom>
              <a:solidFill>
                <a:srgbClr val="61A64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2" name="Google Shape;462;p37"/>
              <p:cNvSpPr/>
              <p:nvPr/>
            </p:nvSpPr>
            <p:spPr>
              <a:xfrm>
                <a:off x="173" y="2114"/>
                <a:ext cx="185" cy="2"/>
              </a:xfrm>
              <a:prstGeom prst="rect">
                <a:avLst/>
              </a:prstGeom>
              <a:solidFill>
                <a:srgbClr val="64A8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3" name="Google Shape;463;p37"/>
              <p:cNvSpPr/>
              <p:nvPr/>
            </p:nvSpPr>
            <p:spPr>
              <a:xfrm>
                <a:off x="173" y="2116"/>
                <a:ext cx="185" cy="3"/>
              </a:xfrm>
              <a:prstGeom prst="rect">
                <a:avLst/>
              </a:prstGeom>
              <a:solidFill>
                <a:srgbClr val="66A8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4" name="Google Shape;464;p37"/>
              <p:cNvSpPr/>
              <p:nvPr/>
            </p:nvSpPr>
            <p:spPr>
              <a:xfrm>
                <a:off x="173" y="2119"/>
                <a:ext cx="185" cy="2"/>
              </a:xfrm>
              <a:prstGeom prst="rect">
                <a:avLst/>
              </a:prstGeom>
              <a:solidFill>
                <a:srgbClr val="69AB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5" name="Google Shape;465;p37"/>
              <p:cNvSpPr/>
              <p:nvPr/>
            </p:nvSpPr>
            <p:spPr>
              <a:xfrm>
                <a:off x="173" y="2121"/>
                <a:ext cx="185" cy="3"/>
              </a:xfrm>
              <a:prstGeom prst="rect">
                <a:avLst/>
              </a:prstGeom>
              <a:solidFill>
                <a:srgbClr val="6AAB4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6" name="Google Shape;466;p37"/>
              <p:cNvSpPr/>
              <p:nvPr/>
            </p:nvSpPr>
            <p:spPr>
              <a:xfrm>
                <a:off x="173" y="2124"/>
                <a:ext cx="185" cy="2"/>
              </a:xfrm>
              <a:prstGeom prst="rect">
                <a:avLst/>
              </a:prstGeom>
              <a:solidFill>
                <a:srgbClr val="6DAD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7" name="Google Shape;467;p37"/>
              <p:cNvSpPr/>
              <p:nvPr/>
            </p:nvSpPr>
            <p:spPr>
              <a:xfrm>
                <a:off x="173" y="2126"/>
                <a:ext cx="185" cy="3"/>
              </a:xfrm>
              <a:prstGeom prst="rect">
                <a:avLst/>
              </a:prstGeom>
              <a:solidFill>
                <a:srgbClr val="6EAD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8" name="Google Shape;468;p37"/>
              <p:cNvSpPr/>
              <p:nvPr/>
            </p:nvSpPr>
            <p:spPr>
              <a:xfrm>
                <a:off x="173" y="2129"/>
                <a:ext cx="185" cy="2"/>
              </a:xfrm>
              <a:prstGeom prst="rect">
                <a:avLst/>
              </a:prstGeom>
              <a:solidFill>
                <a:srgbClr val="71B0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9" name="Google Shape;469;p37"/>
              <p:cNvSpPr/>
              <p:nvPr/>
            </p:nvSpPr>
            <p:spPr>
              <a:xfrm>
                <a:off x="173" y="2131"/>
                <a:ext cx="185" cy="3"/>
              </a:xfrm>
              <a:prstGeom prst="rect">
                <a:avLst/>
              </a:prstGeom>
              <a:solidFill>
                <a:srgbClr val="72B0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0" name="Google Shape;470;p37"/>
              <p:cNvSpPr/>
              <p:nvPr/>
            </p:nvSpPr>
            <p:spPr>
              <a:xfrm>
                <a:off x="173" y="2134"/>
                <a:ext cx="185" cy="2"/>
              </a:xfrm>
              <a:prstGeom prst="rect">
                <a:avLst/>
              </a:prstGeom>
              <a:solidFill>
                <a:srgbClr val="75B3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1" name="Google Shape;471;p37"/>
              <p:cNvSpPr/>
              <p:nvPr/>
            </p:nvSpPr>
            <p:spPr>
              <a:xfrm>
                <a:off x="173" y="2136"/>
                <a:ext cx="185" cy="3"/>
              </a:xfrm>
              <a:prstGeom prst="rect">
                <a:avLst/>
              </a:prstGeom>
              <a:solidFill>
                <a:srgbClr val="77B3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2" name="Google Shape;472;p37"/>
              <p:cNvSpPr/>
              <p:nvPr/>
            </p:nvSpPr>
            <p:spPr>
              <a:xfrm>
                <a:off x="173" y="2139"/>
                <a:ext cx="185" cy="2"/>
              </a:xfrm>
              <a:prstGeom prst="rect">
                <a:avLst/>
              </a:prstGeom>
              <a:solidFill>
                <a:srgbClr val="7AB55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3" name="Google Shape;473;p37"/>
              <p:cNvSpPr/>
              <p:nvPr/>
            </p:nvSpPr>
            <p:spPr>
              <a:xfrm>
                <a:off x="173" y="2141"/>
                <a:ext cx="185" cy="3"/>
              </a:xfrm>
              <a:prstGeom prst="rect">
                <a:avLst/>
              </a:prstGeom>
              <a:solidFill>
                <a:srgbClr val="7BB55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4" name="Google Shape;474;p37"/>
              <p:cNvSpPr/>
              <p:nvPr/>
            </p:nvSpPr>
            <p:spPr>
              <a:xfrm>
                <a:off x="173" y="2144"/>
                <a:ext cx="185" cy="2"/>
              </a:xfrm>
              <a:prstGeom prst="rect">
                <a:avLst/>
              </a:prstGeom>
              <a:solidFill>
                <a:srgbClr val="7DB8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5" name="Google Shape;475;p37"/>
              <p:cNvSpPr/>
              <p:nvPr/>
            </p:nvSpPr>
            <p:spPr>
              <a:xfrm>
                <a:off x="173" y="2146"/>
                <a:ext cx="185" cy="3"/>
              </a:xfrm>
              <a:prstGeom prst="rect">
                <a:avLst/>
              </a:prstGeom>
              <a:solidFill>
                <a:srgbClr val="7FB8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6" name="Google Shape;476;p37"/>
              <p:cNvSpPr/>
              <p:nvPr/>
            </p:nvSpPr>
            <p:spPr>
              <a:xfrm>
                <a:off x="173" y="2149"/>
                <a:ext cx="185" cy="2"/>
              </a:xfrm>
              <a:prstGeom prst="rect">
                <a:avLst/>
              </a:prstGeom>
              <a:solidFill>
                <a:srgbClr val="82BA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7" name="Google Shape;477;p37"/>
              <p:cNvSpPr/>
              <p:nvPr/>
            </p:nvSpPr>
            <p:spPr>
              <a:xfrm>
                <a:off x="173" y="2151"/>
                <a:ext cx="185" cy="3"/>
              </a:xfrm>
              <a:prstGeom prst="rect">
                <a:avLst/>
              </a:prstGeom>
              <a:solidFill>
                <a:srgbClr val="84BA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8" name="Google Shape;478;p37"/>
              <p:cNvSpPr/>
              <p:nvPr/>
            </p:nvSpPr>
            <p:spPr>
              <a:xfrm>
                <a:off x="173" y="2154"/>
                <a:ext cx="185" cy="2"/>
              </a:xfrm>
              <a:prstGeom prst="rect">
                <a:avLst/>
              </a:prstGeom>
              <a:solidFill>
                <a:srgbClr val="87B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9" name="Google Shape;479;p37"/>
              <p:cNvSpPr/>
              <p:nvPr/>
            </p:nvSpPr>
            <p:spPr>
              <a:xfrm>
                <a:off x="173" y="2156"/>
                <a:ext cx="185" cy="3"/>
              </a:xfrm>
              <a:prstGeom prst="rect">
                <a:avLst/>
              </a:prstGeom>
              <a:solidFill>
                <a:srgbClr val="88B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0" name="Google Shape;480;p37"/>
              <p:cNvSpPr/>
              <p:nvPr/>
            </p:nvSpPr>
            <p:spPr>
              <a:xfrm>
                <a:off x="173" y="2159"/>
                <a:ext cx="185" cy="2"/>
              </a:xfrm>
              <a:prstGeom prst="rect">
                <a:avLst/>
              </a:prstGeom>
              <a:solidFill>
                <a:srgbClr val="8BBF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1" name="Google Shape;481;p37"/>
              <p:cNvSpPr/>
              <p:nvPr/>
            </p:nvSpPr>
            <p:spPr>
              <a:xfrm>
                <a:off x="173" y="2161"/>
                <a:ext cx="185" cy="3"/>
              </a:xfrm>
              <a:prstGeom prst="rect">
                <a:avLst/>
              </a:prstGeom>
              <a:solidFill>
                <a:srgbClr val="8DBF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2" name="Google Shape;482;p37"/>
              <p:cNvSpPr/>
              <p:nvPr/>
            </p:nvSpPr>
            <p:spPr>
              <a:xfrm>
                <a:off x="173" y="2164"/>
                <a:ext cx="185" cy="2"/>
              </a:xfrm>
              <a:prstGeom prst="rect">
                <a:avLst/>
              </a:prstGeom>
              <a:solidFill>
                <a:srgbClr val="90C2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3" name="Google Shape;483;p37"/>
              <p:cNvSpPr/>
              <p:nvPr/>
            </p:nvSpPr>
            <p:spPr>
              <a:xfrm>
                <a:off x="173" y="2166"/>
                <a:ext cx="185" cy="3"/>
              </a:xfrm>
              <a:prstGeom prst="rect">
                <a:avLst/>
              </a:prstGeom>
              <a:solidFill>
                <a:srgbClr val="90C2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4" name="Google Shape;484;p37"/>
              <p:cNvSpPr/>
              <p:nvPr/>
            </p:nvSpPr>
            <p:spPr>
              <a:xfrm>
                <a:off x="173" y="2169"/>
                <a:ext cx="185" cy="2"/>
              </a:xfrm>
              <a:prstGeom prst="rect">
                <a:avLst/>
              </a:prstGeom>
              <a:solidFill>
                <a:srgbClr val="94C4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5" name="Google Shape;485;p37"/>
              <p:cNvSpPr/>
              <p:nvPr/>
            </p:nvSpPr>
            <p:spPr>
              <a:xfrm>
                <a:off x="173" y="2171"/>
                <a:ext cx="185" cy="3"/>
              </a:xfrm>
              <a:prstGeom prst="rect">
                <a:avLst/>
              </a:prstGeom>
              <a:solidFill>
                <a:srgbClr val="95C4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6" name="Google Shape;486;p37"/>
              <p:cNvSpPr/>
              <p:nvPr/>
            </p:nvSpPr>
            <p:spPr>
              <a:xfrm>
                <a:off x="173" y="2174"/>
                <a:ext cx="185" cy="2"/>
              </a:xfrm>
              <a:prstGeom prst="rect">
                <a:avLst/>
              </a:prstGeom>
              <a:solidFill>
                <a:srgbClr val="99C76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7" name="Google Shape;487;p37"/>
              <p:cNvSpPr/>
              <p:nvPr/>
            </p:nvSpPr>
            <p:spPr>
              <a:xfrm>
                <a:off x="173" y="2176"/>
                <a:ext cx="185" cy="3"/>
              </a:xfrm>
              <a:prstGeom prst="rect">
                <a:avLst/>
              </a:prstGeom>
              <a:solidFill>
                <a:srgbClr val="9CC9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8" name="Google Shape;488;p37"/>
              <p:cNvSpPr/>
              <p:nvPr/>
            </p:nvSpPr>
            <p:spPr>
              <a:xfrm>
                <a:off x="173" y="2179"/>
                <a:ext cx="185" cy="2"/>
              </a:xfrm>
              <a:prstGeom prst="rect">
                <a:avLst/>
              </a:prstGeom>
              <a:solidFill>
                <a:srgbClr val="9DC9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9" name="Google Shape;489;p37"/>
              <p:cNvSpPr/>
              <p:nvPr/>
            </p:nvSpPr>
            <p:spPr>
              <a:xfrm>
                <a:off x="173" y="2181"/>
                <a:ext cx="185" cy="3"/>
              </a:xfrm>
              <a:prstGeom prst="rect">
                <a:avLst/>
              </a:prstGeom>
              <a:solidFill>
                <a:srgbClr val="A0CC7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0" name="Google Shape;490;p37"/>
              <p:cNvSpPr/>
              <p:nvPr/>
            </p:nvSpPr>
            <p:spPr>
              <a:xfrm>
                <a:off x="173" y="2184"/>
                <a:ext cx="185" cy="2"/>
              </a:xfrm>
              <a:prstGeom prst="rect">
                <a:avLst/>
              </a:prstGeom>
              <a:solidFill>
                <a:srgbClr val="A2CC7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1" name="Google Shape;491;p37"/>
              <p:cNvSpPr/>
              <p:nvPr/>
            </p:nvSpPr>
            <p:spPr>
              <a:xfrm>
                <a:off x="173" y="2186"/>
                <a:ext cx="185" cy="3"/>
              </a:xfrm>
              <a:prstGeom prst="rect">
                <a:avLst/>
              </a:prstGeom>
              <a:solidFill>
                <a:srgbClr val="A5CF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2" name="Google Shape;492;p37"/>
              <p:cNvSpPr/>
              <p:nvPr/>
            </p:nvSpPr>
            <p:spPr>
              <a:xfrm>
                <a:off x="173" y="2189"/>
                <a:ext cx="185" cy="2"/>
              </a:xfrm>
              <a:prstGeom prst="rect">
                <a:avLst/>
              </a:prstGeom>
              <a:solidFill>
                <a:srgbClr val="A6CF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3" name="Google Shape;493;p37"/>
              <p:cNvSpPr/>
              <p:nvPr/>
            </p:nvSpPr>
            <p:spPr>
              <a:xfrm>
                <a:off x="173" y="2191"/>
                <a:ext cx="185" cy="3"/>
              </a:xfrm>
              <a:prstGeom prst="rect">
                <a:avLst/>
              </a:prstGeom>
              <a:solidFill>
                <a:srgbClr val="A9D17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37"/>
              <p:cNvSpPr/>
              <p:nvPr/>
            </p:nvSpPr>
            <p:spPr>
              <a:xfrm>
                <a:off x="173" y="2194"/>
                <a:ext cx="185" cy="2"/>
              </a:xfrm>
              <a:prstGeom prst="rect">
                <a:avLst/>
              </a:prstGeom>
              <a:solidFill>
                <a:srgbClr val="ABD17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37"/>
              <p:cNvSpPr/>
              <p:nvPr/>
            </p:nvSpPr>
            <p:spPr>
              <a:xfrm>
                <a:off x="173" y="2196"/>
                <a:ext cx="185" cy="3"/>
              </a:xfrm>
              <a:prstGeom prst="rect">
                <a:avLst/>
              </a:prstGeom>
              <a:solidFill>
                <a:srgbClr val="AED4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37"/>
              <p:cNvSpPr/>
              <p:nvPr/>
            </p:nvSpPr>
            <p:spPr>
              <a:xfrm>
                <a:off x="173" y="2199"/>
                <a:ext cx="185" cy="2"/>
              </a:xfrm>
              <a:prstGeom prst="rect">
                <a:avLst/>
              </a:prstGeom>
              <a:solidFill>
                <a:srgbClr val="AFD4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7" name="Google Shape;497;p37"/>
              <p:cNvSpPr/>
              <p:nvPr/>
            </p:nvSpPr>
            <p:spPr>
              <a:xfrm>
                <a:off x="173" y="2201"/>
                <a:ext cx="185" cy="3"/>
              </a:xfrm>
              <a:prstGeom prst="rect">
                <a:avLst/>
              </a:prstGeom>
              <a:solidFill>
                <a:srgbClr val="B3D68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8" name="Google Shape;498;p37"/>
              <p:cNvSpPr/>
              <p:nvPr/>
            </p:nvSpPr>
            <p:spPr>
              <a:xfrm>
                <a:off x="173" y="2204"/>
                <a:ext cx="185" cy="2"/>
              </a:xfrm>
              <a:prstGeom prst="rect">
                <a:avLst/>
              </a:prstGeom>
              <a:solidFill>
                <a:srgbClr val="B3D68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9" name="Google Shape;499;p37"/>
              <p:cNvSpPr/>
              <p:nvPr/>
            </p:nvSpPr>
            <p:spPr>
              <a:xfrm>
                <a:off x="173" y="2206"/>
                <a:ext cx="185" cy="3"/>
              </a:xfrm>
              <a:prstGeom prst="rect">
                <a:avLst/>
              </a:prstGeom>
              <a:solidFill>
                <a:srgbClr val="B8D9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0" name="Google Shape;500;p37"/>
              <p:cNvSpPr/>
              <p:nvPr/>
            </p:nvSpPr>
            <p:spPr>
              <a:xfrm>
                <a:off x="173" y="2209"/>
                <a:ext cx="185" cy="2"/>
              </a:xfrm>
              <a:prstGeom prst="rect">
                <a:avLst/>
              </a:prstGeom>
              <a:solidFill>
                <a:srgbClr val="B8D9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1" name="Google Shape;501;p37"/>
              <p:cNvSpPr/>
              <p:nvPr/>
            </p:nvSpPr>
            <p:spPr>
              <a:xfrm>
                <a:off x="173" y="2211"/>
                <a:ext cx="185" cy="3"/>
              </a:xfrm>
              <a:prstGeom prst="rect">
                <a:avLst/>
              </a:prstGeom>
              <a:solidFill>
                <a:srgbClr val="BCDB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2" name="Google Shape;502;p37"/>
              <p:cNvSpPr/>
              <p:nvPr/>
            </p:nvSpPr>
            <p:spPr>
              <a:xfrm>
                <a:off x="173" y="2214"/>
                <a:ext cx="185" cy="2"/>
              </a:xfrm>
              <a:prstGeom prst="rect">
                <a:avLst/>
              </a:prstGeom>
              <a:solidFill>
                <a:srgbClr val="BEDB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3" name="Google Shape;503;p37"/>
              <p:cNvSpPr/>
              <p:nvPr/>
            </p:nvSpPr>
            <p:spPr>
              <a:xfrm>
                <a:off x="173" y="2216"/>
                <a:ext cx="185" cy="3"/>
              </a:xfrm>
              <a:prstGeom prst="rect">
                <a:avLst/>
              </a:prstGeom>
              <a:solidFill>
                <a:srgbClr val="C1D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4" name="Google Shape;504;p37"/>
              <p:cNvSpPr/>
              <p:nvPr/>
            </p:nvSpPr>
            <p:spPr>
              <a:xfrm>
                <a:off x="173" y="2219"/>
                <a:ext cx="185" cy="2"/>
              </a:xfrm>
              <a:prstGeom prst="rect">
                <a:avLst/>
              </a:prstGeom>
              <a:solidFill>
                <a:srgbClr val="C2D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5" name="Google Shape;505;p37"/>
              <p:cNvSpPr/>
              <p:nvPr/>
            </p:nvSpPr>
            <p:spPr>
              <a:xfrm>
                <a:off x="173" y="2221"/>
                <a:ext cx="185" cy="3"/>
              </a:xfrm>
              <a:prstGeom prst="rect">
                <a:avLst/>
              </a:prstGeom>
              <a:solidFill>
                <a:srgbClr val="C6E09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6" name="Google Shape;506;p37"/>
              <p:cNvSpPr/>
              <p:nvPr/>
            </p:nvSpPr>
            <p:spPr>
              <a:xfrm>
                <a:off x="173" y="2224"/>
                <a:ext cx="185" cy="2"/>
              </a:xfrm>
              <a:prstGeom prst="rect">
                <a:avLst/>
              </a:prstGeom>
              <a:solidFill>
                <a:srgbClr val="C6E09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7" name="Google Shape;507;p37"/>
              <p:cNvSpPr/>
              <p:nvPr/>
            </p:nvSpPr>
            <p:spPr>
              <a:xfrm>
                <a:off x="173" y="2226"/>
                <a:ext cx="185" cy="3"/>
              </a:xfrm>
              <a:prstGeom prst="rect">
                <a:avLst/>
              </a:prstGeom>
              <a:solidFill>
                <a:srgbClr val="CBE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8" name="Google Shape;508;p37"/>
              <p:cNvSpPr/>
              <p:nvPr/>
            </p:nvSpPr>
            <p:spPr>
              <a:xfrm>
                <a:off x="173" y="2229"/>
                <a:ext cx="185" cy="2"/>
              </a:xfrm>
              <a:prstGeom prst="rect">
                <a:avLst/>
              </a:prstGeom>
              <a:solidFill>
                <a:srgbClr val="CCE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9" name="Google Shape;509;p37"/>
              <p:cNvSpPr/>
              <p:nvPr/>
            </p:nvSpPr>
            <p:spPr>
              <a:xfrm>
                <a:off x="173" y="2231"/>
                <a:ext cx="185" cy="3"/>
              </a:xfrm>
              <a:prstGeom prst="rect">
                <a:avLst/>
              </a:prstGeom>
              <a:solidFill>
                <a:srgbClr val="CEE6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0" name="Google Shape;510;p37"/>
              <p:cNvSpPr/>
              <p:nvPr/>
            </p:nvSpPr>
            <p:spPr>
              <a:xfrm>
                <a:off x="173" y="2234"/>
                <a:ext cx="185" cy="2"/>
              </a:xfrm>
              <a:prstGeom prst="rect">
                <a:avLst/>
              </a:prstGeom>
              <a:solidFill>
                <a:srgbClr val="D0E6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1" name="Google Shape;511;p37"/>
              <p:cNvSpPr/>
              <p:nvPr/>
            </p:nvSpPr>
            <p:spPr>
              <a:xfrm>
                <a:off x="173" y="2236"/>
                <a:ext cx="185" cy="3"/>
              </a:xfrm>
              <a:prstGeom prst="rect">
                <a:avLst/>
              </a:prstGeom>
              <a:solidFill>
                <a:srgbClr val="D4E89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2" name="Google Shape;512;p37"/>
              <p:cNvSpPr/>
              <p:nvPr/>
            </p:nvSpPr>
            <p:spPr>
              <a:xfrm>
                <a:off x="173" y="2239"/>
                <a:ext cx="185" cy="2"/>
              </a:xfrm>
              <a:prstGeom prst="rect">
                <a:avLst/>
              </a:prstGeom>
              <a:solidFill>
                <a:srgbClr val="D5E8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3" name="Google Shape;513;p37"/>
              <p:cNvSpPr/>
              <p:nvPr/>
            </p:nvSpPr>
            <p:spPr>
              <a:xfrm>
                <a:off x="173" y="2241"/>
                <a:ext cx="185" cy="3"/>
              </a:xfrm>
              <a:prstGeom prst="rect">
                <a:avLst/>
              </a:prstGeom>
              <a:solidFill>
                <a:srgbClr val="D8EB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4" name="Google Shape;514;p37"/>
              <p:cNvSpPr/>
              <p:nvPr/>
            </p:nvSpPr>
            <p:spPr>
              <a:xfrm>
                <a:off x="173" y="2244"/>
                <a:ext cx="185" cy="2"/>
              </a:xfrm>
              <a:prstGeom prst="rect">
                <a:avLst/>
              </a:prstGeom>
              <a:solidFill>
                <a:srgbClr val="DCED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5" name="Google Shape;515;p37"/>
              <p:cNvSpPr/>
              <p:nvPr/>
            </p:nvSpPr>
            <p:spPr>
              <a:xfrm>
                <a:off x="173" y="2246"/>
                <a:ext cx="185" cy="3"/>
              </a:xfrm>
              <a:prstGeom prst="rect">
                <a:avLst/>
              </a:prstGeom>
              <a:solidFill>
                <a:srgbClr val="DDED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6" name="Google Shape;516;p37"/>
              <p:cNvSpPr/>
              <p:nvPr/>
            </p:nvSpPr>
            <p:spPr>
              <a:xfrm>
                <a:off x="173" y="2249"/>
                <a:ext cx="185" cy="2"/>
              </a:xfrm>
              <a:prstGeom prst="rect">
                <a:avLst/>
              </a:prstGeom>
              <a:solidFill>
                <a:srgbClr val="E1F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7" name="Google Shape;517;p37"/>
              <p:cNvSpPr/>
              <p:nvPr/>
            </p:nvSpPr>
            <p:spPr>
              <a:xfrm>
                <a:off x="173" y="2251"/>
                <a:ext cx="185" cy="3"/>
              </a:xfrm>
              <a:prstGeom prst="rect">
                <a:avLst/>
              </a:prstGeom>
              <a:solidFill>
                <a:srgbClr val="E3F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8" name="Google Shape;518;p37"/>
              <p:cNvSpPr/>
              <p:nvPr/>
            </p:nvSpPr>
            <p:spPr>
              <a:xfrm>
                <a:off x="173" y="2254"/>
                <a:ext cx="185" cy="2"/>
              </a:xfrm>
              <a:prstGeom prst="rect">
                <a:avLst/>
              </a:prstGeom>
              <a:solidFill>
                <a:srgbClr val="E7F2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9" name="Google Shape;519;p37"/>
              <p:cNvSpPr/>
              <p:nvPr/>
            </p:nvSpPr>
            <p:spPr>
              <a:xfrm>
                <a:off x="173" y="2256"/>
                <a:ext cx="185" cy="3"/>
              </a:xfrm>
              <a:prstGeom prst="rect">
                <a:avLst/>
              </a:prstGeom>
              <a:solidFill>
                <a:srgbClr val="E8F2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0" name="Google Shape;520;p37"/>
              <p:cNvSpPr/>
              <p:nvPr/>
            </p:nvSpPr>
            <p:spPr>
              <a:xfrm>
                <a:off x="173" y="2259"/>
                <a:ext cx="185" cy="2"/>
              </a:xfrm>
              <a:prstGeom prst="rect">
                <a:avLst/>
              </a:prstGeom>
              <a:solidFill>
                <a:srgbClr val="ECF5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1" name="Google Shape;521;p37"/>
              <p:cNvSpPr/>
              <p:nvPr/>
            </p:nvSpPr>
            <p:spPr>
              <a:xfrm>
                <a:off x="173" y="2261"/>
                <a:ext cx="185" cy="3"/>
              </a:xfrm>
              <a:prstGeom prst="rect">
                <a:avLst/>
              </a:prstGeom>
              <a:solidFill>
                <a:srgbClr val="ECF5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2" name="Google Shape;522;p37"/>
              <p:cNvSpPr/>
              <p:nvPr/>
            </p:nvSpPr>
            <p:spPr>
              <a:xfrm>
                <a:off x="173" y="2264"/>
                <a:ext cx="185" cy="2"/>
              </a:xfrm>
              <a:prstGeom prst="rect">
                <a:avLst/>
              </a:prstGeom>
              <a:solidFill>
                <a:srgbClr val="EFF7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3" name="Google Shape;523;p37"/>
              <p:cNvSpPr/>
              <p:nvPr/>
            </p:nvSpPr>
            <p:spPr>
              <a:xfrm>
                <a:off x="173" y="2266"/>
                <a:ext cx="185" cy="3"/>
              </a:xfrm>
              <a:prstGeom prst="rect">
                <a:avLst/>
              </a:prstGeom>
              <a:solidFill>
                <a:srgbClr val="F1F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4" name="Google Shape;524;p37"/>
              <p:cNvSpPr/>
              <p:nvPr/>
            </p:nvSpPr>
            <p:spPr>
              <a:xfrm>
                <a:off x="173" y="2269"/>
                <a:ext cx="185" cy="2"/>
              </a:xfrm>
              <a:prstGeom prst="rect">
                <a:avLst/>
              </a:prstGeom>
              <a:solidFill>
                <a:srgbClr val="F5FA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5" name="Google Shape;525;p37"/>
              <p:cNvSpPr/>
              <p:nvPr/>
            </p:nvSpPr>
            <p:spPr>
              <a:xfrm>
                <a:off x="173" y="2271"/>
                <a:ext cx="185" cy="3"/>
              </a:xfrm>
              <a:prstGeom prst="rect">
                <a:avLst/>
              </a:prstGeom>
              <a:solidFill>
                <a:srgbClr val="F7F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6" name="Google Shape;526;p37"/>
              <p:cNvSpPr/>
              <p:nvPr/>
            </p:nvSpPr>
            <p:spPr>
              <a:xfrm>
                <a:off x="173" y="2274"/>
                <a:ext cx="185" cy="2"/>
              </a:xfrm>
              <a:prstGeom prst="rect">
                <a:avLst/>
              </a:prstGeom>
              <a:solidFill>
                <a:srgbClr val="FAFC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7" name="Google Shape;527;p37"/>
              <p:cNvSpPr/>
              <p:nvPr/>
            </p:nvSpPr>
            <p:spPr>
              <a:xfrm>
                <a:off x="173" y="2276"/>
                <a:ext cx="185" cy="3"/>
              </a:xfrm>
              <a:prstGeom prst="rect">
                <a:avLst/>
              </a:prstGeom>
              <a:solidFill>
                <a:srgbClr val="FB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8" name="Google Shape;528;p37"/>
              <p:cNvSpPr/>
              <p:nvPr/>
            </p:nvSpPr>
            <p:spPr>
              <a:xfrm>
                <a:off x="173" y="2279"/>
                <a:ext cx="185" cy="2"/>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9" name="Google Shape;529;p37"/>
              <p:cNvSpPr/>
              <p:nvPr/>
            </p:nvSpPr>
            <p:spPr>
              <a:xfrm>
                <a:off x="411" y="1924"/>
                <a:ext cx="469" cy="1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Incremento </a:t>
                </a:r>
                <a:endParaRPr sz="1400" b="0" i="0" u="none" strike="noStrike" cap="none" dirty="0">
                  <a:solidFill>
                    <a:schemeClr val="dk1"/>
                  </a:solidFill>
                  <a:latin typeface="Century Gothic"/>
                  <a:ea typeface="Century Gothic"/>
                  <a:cs typeface="Century Gothic"/>
                  <a:sym typeface="Century Gothic"/>
                </a:endParaRPr>
              </a:p>
            </p:txBody>
          </p:sp>
          <p:sp>
            <p:nvSpPr>
              <p:cNvPr id="530" name="Google Shape;530;p37"/>
              <p:cNvSpPr/>
              <p:nvPr/>
            </p:nvSpPr>
            <p:spPr>
              <a:xfrm>
                <a:off x="173" y="2281"/>
                <a:ext cx="185" cy="3"/>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1" name="Google Shape;531;p37"/>
              <p:cNvSpPr/>
              <p:nvPr/>
            </p:nvSpPr>
            <p:spPr>
              <a:xfrm>
                <a:off x="173" y="2284"/>
                <a:ext cx="185" cy="2"/>
              </a:xfrm>
              <a:prstGeom prst="rect">
                <a:avLst/>
              </a:prstGeom>
              <a:solidFill>
                <a:srgbClr val="FCFB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2" name="Google Shape;532;p37"/>
              <p:cNvSpPr/>
              <p:nvPr/>
            </p:nvSpPr>
            <p:spPr>
              <a:xfrm>
                <a:off x="173" y="2286"/>
                <a:ext cx="185" cy="3"/>
              </a:xfrm>
              <a:prstGeom prst="rect">
                <a:avLst/>
              </a:prstGeom>
              <a:solidFill>
                <a:srgbClr val="FCFA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3" name="Google Shape;533;p37"/>
              <p:cNvSpPr/>
              <p:nvPr/>
            </p:nvSpPr>
            <p:spPr>
              <a:xfrm>
                <a:off x="173" y="2289"/>
                <a:ext cx="185" cy="2"/>
              </a:xfrm>
              <a:prstGeom prst="rect">
                <a:avLst/>
              </a:prstGeom>
              <a:solidFill>
                <a:srgbClr val="FAF7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4" name="Google Shape;534;p37"/>
              <p:cNvSpPr/>
              <p:nvPr/>
            </p:nvSpPr>
            <p:spPr>
              <a:xfrm>
                <a:off x="173" y="2291"/>
                <a:ext cx="185" cy="3"/>
              </a:xfrm>
              <a:prstGeom prst="rect">
                <a:avLst/>
              </a:prstGeom>
              <a:solidFill>
                <a:srgbClr val="F7F4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5" name="Google Shape;535;p37"/>
              <p:cNvSpPr/>
              <p:nvPr/>
            </p:nvSpPr>
            <p:spPr>
              <a:xfrm>
                <a:off x="173" y="2294"/>
                <a:ext cx="185" cy="2"/>
              </a:xfrm>
              <a:prstGeom prst="rect">
                <a:avLst/>
              </a:prstGeom>
              <a:solidFill>
                <a:srgbClr val="F7F3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6" name="Google Shape;536;p37"/>
              <p:cNvSpPr/>
              <p:nvPr/>
            </p:nvSpPr>
            <p:spPr>
              <a:xfrm>
                <a:off x="173" y="2296"/>
                <a:ext cx="185" cy="3"/>
              </a:xfrm>
              <a:prstGeom prst="rect">
                <a:avLst/>
              </a:prstGeom>
              <a:solidFill>
                <a:srgbClr val="F5E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7" name="Google Shape;537;p37"/>
              <p:cNvSpPr/>
              <p:nvPr/>
            </p:nvSpPr>
            <p:spPr>
              <a:xfrm>
                <a:off x="173" y="2299"/>
                <a:ext cx="185" cy="2"/>
              </a:xfrm>
              <a:prstGeom prst="rect">
                <a:avLst/>
              </a:prstGeom>
              <a:solidFill>
                <a:srgbClr val="F2E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8" name="Google Shape;538;p37"/>
              <p:cNvSpPr/>
              <p:nvPr/>
            </p:nvSpPr>
            <p:spPr>
              <a:xfrm>
                <a:off x="173" y="2301"/>
                <a:ext cx="185" cy="3"/>
              </a:xfrm>
              <a:prstGeom prst="rect">
                <a:avLst/>
              </a:prstGeom>
              <a:solidFill>
                <a:srgbClr val="F0E9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9" name="Google Shape;539;p37"/>
              <p:cNvSpPr/>
              <p:nvPr/>
            </p:nvSpPr>
            <p:spPr>
              <a:xfrm>
                <a:off x="173" y="2304"/>
                <a:ext cx="185" cy="2"/>
              </a:xfrm>
              <a:prstGeom prst="rect">
                <a:avLst/>
              </a:prstGeom>
              <a:solidFill>
                <a:srgbClr val="F0E7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0" name="Google Shape;540;p37"/>
              <p:cNvSpPr/>
              <p:nvPr/>
            </p:nvSpPr>
            <p:spPr>
              <a:xfrm>
                <a:off x="173" y="2306"/>
                <a:ext cx="185" cy="3"/>
              </a:xfrm>
              <a:prstGeom prst="rect">
                <a:avLst/>
              </a:prstGeom>
              <a:solidFill>
                <a:srgbClr val="EDE4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1" name="Google Shape;541;p37"/>
              <p:cNvSpPr/>
              <p:nvPr/>
            </p:nvSpPr>
            <p:spPr>
              <a:xfrm>
                <a:off x="173" y="2309"/>
                <a:ext cx="185" cy="2"/>
              </a:xfrm>
              <a:prstGeom prst="rect">
                <a:avLst/>
              </a:prstGeom>
              <a:solidFill>
                <a:srgbClr val="EBE1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2" name="Google Shape;542;p37"/>
              <p:cNvSpPr/>
              <p:nvPr/>
            </p:nvSpPr>
            <p:spPr>
              <a:xfrm>
                <a:off x="173" y="2311"/>
                <a:ext cx="185" cy="3"/>
              </a:xfrm>
              <a:prstGeom prst="rect">
                <a:avLst/>
              </a:prstGeom>
              <a:solidFill>
                <a:srgbClr val="EBE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3" name="Google Shape;543;p37"/>
              <p:cNvSpPr/>
              <p:nvPr/>
            </p:nvSpPr>
            <p:spPr>
              <a:xfrm>
                <a:off x="173" y="2314"/>
                <a:ext cx="185" cy="2"/>
              </a:xfrm>
              <a:prstGeom prst="rect">
                <a:avLst/>
              </a:prstGeom>
              <a:solidFill>
                <a:srgbClr val="E8D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4" name="Google Shape;544;p37"/>
              <p:cNvSpPr/>
              <p:nvPr/>
            </p:nvSpPr>
            <p:spPr>
              <a:xfrm>
                <a:off x="173" y="2316"/>
                <a:ext cx="185" cy="3"/>
              </a:xfrm>
              <a:prstGeom prst="rect">
                <a:avLst/>
              </a:prstGeom>
              <a:solidFill>
                <a:srgbClr val="E6DA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5" name="Google Shape;545;p37"/>
              <p:cNvSpPr/>
              <p:nvPr/>
            </p:nvSpPr>
            <p:spPr>
              <a:xfrm>
                <a:off x="173" y="2319"/>
                <a:ext cx="185" cy="2"/>
              </a:xfrm>
              <a:prstGeom prst="rect">
                <a:avLst/>
              </a:prstGeom>
              <a:solidFill>
                <a:srgbClr val="E6D8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6" name="Google Shape;546;p37"/>
              <p:cNvSpPr/>
              <p:nvPr/>
            </p:nvSpPr>
            <p:spPr>
              <a:xfrm>
                <a:off x="173" y="2321"/>
                <a:ext cx="185" cy="3"/>
              </a:xfrm>
              <a:prstGeom prst="rect">
                <a:avLst/>
              </a:prstGeom>
              <a:solidFill>
                <a:srgbClr val="E3D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7" name="Google Shape;547;p37"/>
              <p:cNvSpPr/>
              <p:nvPr/>
            </p:nvSpPr>
            <p:spPr>
              <a:xfrm>
                <a:off x="173" y="2324"/>
                <a:ext cx="185" cy="2"/>
              </a:xfrm>
              <a:prstGeom prst="rect">
                <a:avLst/>
              </a:prstGeom>
              <a:solidFill>
                <a:srgbClr val="E0D2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8" name="Google Shape;548;p37"/>
              <p:cNvSpPr/>
              <p:nvPr/>
            </p:nvSpPr>
            <p:spPr>
              <a:xfrm>
                <a:off x="173" y="2326"/>
                <a:ext cx="185" cy="3"/>
              </a:xfrm>
              <a:prstGeom prst="rect">
                <a:avLst/>
              </a:prstGeom>
              <a:solidFill>
                <a:srgbClr val="E0D1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9" name="Google Shape;549;p37"/>
              <p:cNvSpPr/>
              <p:nvPr/>
            </p:nvSpPr>
            <p:spPr>
              <a:xfrm>
                <a:off x="173" y="2329"/>
                <a:ext cx="185" cy="2"/>
              </a:xfrm>
              <a:prstGeom prst="rect">
                <a:avLst/>
              </a:prstGeom>
              <a:solidFill>
                <a:srgbClr val="DECE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0" name="Google Shape;550;p37"/>
              <p:cNvSpPr/>
              <p:nvPr/>
            </p:nvSpPr>
            <p:spPr>
              <a:xfrm>
                <a:off x="173" y="2331"/>
                <a:ext cx="185" cy="3"/>
              </a:xfrm>
              <a:prstGeom prst="rect">
                <a:avLst/>
              </a:prstGeom>
              <a:solidFill>
                <a:srgbClr val="DBC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1" name="Google Shape;551;p37"/>
              <p:cNvSpPr/>
              <p:nvPr/>
            </p:nvSpPr>
            <p:spPr>
              <a:xfrm>
                <a:off x="173" y="2334"/>
                <a:ext cx="185" cy="2"/>
              </a:xfrm>
              <a:prstGeom prst="rect">
                <a:avLst/>
              </a:prstGeom>
              <a:solidFill>
                <a:srgbClr val="D9C7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2" name="Google Shape;552;p37"/>
              <p:cNvSpPr/>
              <p:nvPr/>
            </p:nvSpPr>
            <p:spPr>
              <a:xfrm>
                <a:off x="173" y="2336"/>
                <a:ext cx="185" cy="3"/>
              </a:xfrm>
              <a:prstGeom prst="rect">
                <a:avLst/>
              </a:prstGeom>
              <a:solidFill>
                <a:srgbClr val="D9C7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3" name="Google Shape;553;p37"/>
              <p:cNvSpPr/>
              <p:nvPr/>
            </p:nvSpPr>
            <p:spPr>
              <a:xfrm>
                <a:off x="173" y="2339"/>
                <a:ext cx="185" cy="2"/>
              </a:xfrm>
              <a:prstGeom prst="rect">
                <a:avLst/>
              </a:prstGeom>
              <a:solidFill>
                <a:srgbClr val="D6C3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4" name="Google Shape;554;p37"/>
              <p:cNvSpPr/>
              <p:nvPr/>
            </p:nvSpPr>
            <p:spPr>
              <a:xfrm>
                <a:off x="173" y="2341"/>
                <a:ext cx="185" cy="3"/>
              </a:xfrm>
              <a:prstGeom prst="rect">
                <a:avLst/>
              </a:prstGeom>
              <a:solidFill>
                <a:srgbClr val="D4C0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5" name="Google Shape;555;p37"/>
              <p:cNvSpPr/>
              <p:nvPr/>
            </p:nvSpPr>
            <p:spPr>
              <a:xfrm>
                <a:off x="173" y="2344"/>
                <a:ext cx="185" cy="2"/>
              </a:xfrm>
              <a:prstGeom prst="rect">
                <a:avLst/>
              </a:prstGeom>
              <a:solidFill>
                <a:srgbClr val="D4BF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6" name="Google Shape;556;p37"/>
              <p:cNvSpPr/>
              <p:nvPr/>
            </p:nvSpPr>
            <p:spPr>
              <a:xfrm>
                <a:off x="173" y="2346"/>
                <a:ext cx="185" cy="3"/>
              </a:xfrm>
              <a:prstGeom prst="rect">
                <a:avLst/>
              </a:prstGeom>
              <a:solidFill>
                <a:srgbClr val="D1BC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7" name="Google Shape;557;p37"/>
              <p:cNvSpPr/>
              <p:nvPr/>
            </p:nvSpPr>
            <p:spPr>
              <a:xfrm>
                <a:off x="173" y="2349"/>
                <a:ext cx="185" cy="2"/>
              </a:xfrm>
              <a:prstGeom prst="rect">
                <a:avLst/>
              </a:prstGeom>
              <a:solidFill>
                <a:srgbClr val="CFBA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8" name="Google Shape;558;p37"/>
              <p:cNvSpPr/>
              <p:nvPr/>
            </p:nvSpPr>
            <p:spPr>
              <a:xfrm>
                <a:off x="173" y="2351"/>
                <a:ext cx="185" cy="3"/>
              </a:xfrm>
              <a:prstGeom prst="rect">
                <a:avLst/>
              </a:prstGeom>
              <a:solidFill>
                <a:srgbClr val="CFB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9" name="Google Shape;559;p37"/>
              <p:cNvSpPr/>
              <p:nvPr/>
            </p:nvSpPr>
            <p:spPr>
              <a:xfrm>
                <a:off x="173" y="2354"/>
                <a:ext cx="185" cy="2"/>
              </a:xfrm>
              <a:prstGeom prst="rect">
                <a:avLst/>
              </a:prstGeom>
              <a:solidFill>
                <a:srgbClr val="CCB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0" name="Google Shape;560;p37"/>
              <p:cNvSpPr/>
              <p:nvPr/>
            </p:nvSpPr>
            <p:spPr>
              <a:xfrm>
                <a:off x="173" y="2356"/>
                <a:ext cx="185" cy="3"/>
              </a:xfrm>
              <a:prstGeom prst="rect">
                <a:avLst/>
              </a:prstGeom>
              <a:solidFill>
                <a:srgbClr val="C9B1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1" name="Google Shape;561;p37"/>
              <p:cNvSpPr/>
              <p:nvPr/>
            </p:nvSpPr>
            <p:spPr>
              <a:xfrm>
                <a:off x="173" y="2359"/>
                <a:ext cx="185" cy="2"/>
              </a:xfrm>
              <a:prstGeom prst="rect">
                <a:avLst/>
              </a:prstGeom>
              <a:solidFill>
                <a:srgbClr val="C9B1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2" name="Google Shape;562;p37"/>
              <p:cNvSpPr/>
              <p:nvPr/>
            </p:nvSpPr>
            <p:spPr>
              <a:xfrm>
                <a:off x="173" y="2361"/>
                <a:ext cx="185" cy="3"/>
              </a:xfrm>
              <a:prstGeom prst="rect">
                <a:avLst/>
              </a:prstGeom>
              <a:solidFill>
                <a:srgbClr val="C7AD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3" name="Google Shape;563;p37"/>
              <p:cNvSpPr/>
              <p:nvPr/>
            </p:nvSpPr>
            <p:spPr>
              <a:xfrm>
                <a:off x="173" y="2364"/>
                <a:ext cx="185" cy="2"/>
              </a:xfrm>
              <a:prstGeom prst="rect">
                <a:avLst/>
              </a:prstGeom>
              <a:solidFill>
                <a:srgbClr val="C4AB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4" name="Google Shape;564;p37"/>
              <p:cNvSpPr/>
              <p:nvPr/>
            </p:nvSpPr>
            <p:spPr>
              <a:xfrm>
                <a:off x="173" y="2366"/>
                <a:ext cx="185" cy="3"/>
              </a:xfrm>
              <a:prstGeom prst="rect">
                <a:avLst/>
              </a:prstGeom>
              <a:solidFill>
                <a:srgbClr val="C4A9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5" name="Google Shape;565;p37"/>
              <p:cNvSpPr/>
              <p:nvPr/>
            </p:nvSpPr>
            <p:spPr>
              <a:xfrm>
                <a:off x="173" y="2369"/>
                <a:ext cx="185" cy="2"/>
              </a:xfrm>
              <a:prstGeom prst="rect">
                <a:avLst/>
              </a:prstGeom>
              <a:solidFill>
                <a:srgbClr val="C2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6" name="Google Shape;566;p37"/>
              <p:cNvSpPr/>
              <p:nvPr/>
            </p:nvSpPr>
            <p:spPr>
              <a:xfrm>
                <a:off x="173" y="2371"/>
                <a:ext cx="185" cy="3"/>
              </a:xfrm>
              <a:prstGeom prst="rect">
                <a:avLst/>
              </a:prstGeom>
              <a:solidFill>
                <a:srgbClr val="BFA4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7" name="Google Shape;567;p37"/>
              <p:cNvSpPr/>
              <p:nvPr/>
            </p:nvSpPr>
            <p:spPr>
              <a:xfrm>
                <a:off x="173" y="2374"/>
                <a:ext cx="185" cy="2"/>
              </a:xfrm>
              <a:prstGeom prst="rect">
                <a:avLst/>
              </a:prstGeom>
              <a:solidFill>
                <a:srgbClr val="BF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8" name="Google Shape;568;p37"/>
              <p:cNvSpPr/>
              <p:nvPr/>
            </p:nvSpPr>
            <p:spPr>
              <a:xfrm>
                <a:off x="173" y="2376"/>
                <a:ext cx="185" cy="3"/>
              </a:xfrm>
              <a:prstGeom prst="rect">
                <a:avLst/>
              </a:prstGeom>
              <a:solidFill>
                <a:srgbClr val="BDA0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9" name="Google Shape;569;p37"/>
              <p:cNvSpPr/>
              <p:nvPr/>
            </p:nvSpPr>
            <p:spPr>
              <a:xfrm>
                <a:off x="173" y="2379"/>
                <a:ext cx="185" cy="2"/>
              </a:xfrm>
              <a:prstGeom prst="rect">
                <a:avLst/>
              </a:prstGeom>
              <a:solidFill>
                <a:srgbClr val="BA9C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0" name="Google Shape;570;p37"/>
              <p:cNvSpPr/>
              <p:nvPr/>
            </p:nvSpPr>
            <p:spPr>
              <a:xfrm>
                <a:off x="173" y="2381"/>
                <a:ext cx="185" cy="3"/>
              </a:xfrm>
              <a:prstGeom prst="rect">
                <a:avLst/>
              </a:prstGeom>
              <a:solidFill>
                <a:srgbClr val="BA9C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1" name="Google Shape;571;p37"/>
              <p:cNvSpPr/>
              <p:nvPr/>
            </p:nvSpPr>
            <p:spPr>
              <a:xfrm>
                <a:off x="173" y="2384"/>
                <a:ext cx="185" cy="2"/>
              </a:xfrm>
              <a:prstGeom prst="rect">
                <a:avLst/>
              </a:prstGeom>
              <a:solidFill>
                <a:srgbClr val="B898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2" name="Google Shape;572;p37"/>
              <p:cNvSpPr/>
              <p:nvPr/>
            </p:nvSpPr>
            <p:spPr>
              <a:xfrm>
                <a:off x="173" y="2386"/>
                <a:ext cx="185" cy="3"/>
              </a:xfrm>
              <a:prstGeom prst="rect">
                <a:avLst/>
              </a:prstGeom>
              <a:solidFill>
                <a:srgbClr val="B59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3" name="Google Shape;573;p37"/>
              <p:cNvSpPr/>
              <p:nvPr/>
            </p:nvSpPr>
            <p:spPr>
              <a:xfrm>
                <a:off x="173" y="2389"/>
                <a:ext cx="185" cy="2"/>
              </a:xfrm>
              <a:prstGeom prst="rect">
                <a:avLst/>
              </a:prstGeom>
              <a:solidFill>
                <a:srgbClr val="B594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4" name="Google Shape;574;p37"/>
              <p:cNvSpPr/>
              <p:nvPr/>
            </p:nvSpPr>
            <p:spPr>
              <a:xfrm>
                <a:off x="173" y="2391"/>
                <a:ext cx="185" cy="3"/>
              </a:xfrm>
              <a:prstGeom prst="rect">
                <a:avLst/>
              </a:prstGeom>
              <a:solidFill>
                <a:srgbClr val="B39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5" name="Google Shape;575;p37"/>
              <p:cNvSpPr/>
              <p:nvPr/>
            </p:nvSpPr>
            <p:spPr>
              <a:xfrm>
                <a:off x="173" y="2394"/>
                <a:ext cx="185" cy="2"/>
              </a:xfrm>
              <a:prstGeom prst="rect">
                <a:avLst/>
              </a:prstGeom>
              <a:solidFill>
                <a:srgbClr val="AF8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6" name="Google Shape;576;p37"/>
              <p:cNvSpPr/>
              <p:nvPr/>
            </p:nvSpPr>
            <p:spPr>
              <a:xfrm>
                <a:off x="173" y="2396"/>
                <a:ext cx="185" cy="3"/>
              </a:xfrm>
              <a:prstGeom prst="rect">
                <a:avLst/>
              </a:prstGeom>
              <a:solidFill>
                <a:srgbClr val="AE8D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7" name="Google Shape;577;p37"/>
              <p:cNvSpPr/>
              <p:nvPr/>
            </p:nvSpPr>
            <p:spPr>
              <a:xfrm>
                <a:off x="173" y="2399"/>
                <a:ext cx="185" cy="2"/>
              </a:xfrm>
              <a:prstGeom prst="rect">
                <a:avLst/>
              </a:prstGeom>
              <a:solidFill>
                <a:srgbClr val="AD8B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8" name="Google Shape;578;p37"/>
              <p:cNvSpPr/>
              <p:nvPr/>
            </p:nvSpPr>
            <p:spPr>
              <a:xfrm>
                <a:off x="173" y="2401"/>
                <a:ext cx="185" cy="3"/>
              </a:xfrm>
              <a:prstGeom prst="rect">
                <a:avLst/>
              </a:prstGeom>
              <a:solidFill>
                <a:srgbClr val="AB89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9" name="Google Shape;579;p37"/>
              <p:cNvSpPr/>
              <p:nvPr/>
            </p:nvSpPr>
            <p:spPr>
              <a:xfrm>
                <a:off x="173" y="2404"/>
                <a:ext cx="185" cy="2"/>
              </a:xfrm>
              <a:prstGeom prst="rect">
                <a:avLst/>
              </a:prstGeom>
              <a:solidFill>
                <a:srgbClr val="AA87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0" name="Google Shape;580;p37"/>
              <p:cNvSpPr/>
              <p:nvPr/>
            </p:nvSpPr>
            <p:spPr>
              <a:xfrm>
                <a:off x="173" y="2406"/>
                <a:ext cx="185" cy="3"/>
              </a:xfrm>
              <a:prstGeom prst="rect">
                <a:avLst/>
              </a:prstGeom>
              <a:solidFill>
                <a:srgbClr val="A98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1" name="Google Shape;581;p37"/>
              <p:cNvSpPr/>
              <p:nvPr/>
            </p:nvSpPr>
            <p:spPr>
              <a:xfrm>
                <a:off x="173" y="2409"/>
                <a:ext cx="185" cy="2"/>
              </a:xfrm>
              <a:prstGeom prst="rect">
                <a:avLst/>
              </a:prstGeom>
              <a:solidFill>
                <a:srgbClr val="A784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2" name="Google Shape;582;p37"/>
              <p:cNvSpPr/>
              <p:nvPr/>
            </p:nvSpPr>
            <p:spPr>
              <a:xfrm>
                <a:off x="173" y="2411"/>
                <a:ext cx="185" cy="3"/>
              </a:xfrm>
              <a:prstGeom prst="rect">
                <a:avLst/>
              </a:prstGeom>
              <a:solidFill>
                <a:srgbClr val="A480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3" name="Google Shape;583;p37"/>
              <p:cNvSpPr/>
              <p:nvPr/>
            </p:nvSpPr>
            <p:spPr>
              <a:xfrm>
                <a:off x="173" y="2414"/>
                <a:ext cx="185" cy="2"/>
              </a:xfrm>
              <a:prstGeom prst="rect">
                <a:avLst/>
              </a:prstGeom>
              <a:solidFill>
                <a:srgbClr val="A27F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4" name="Google Shape;584;p37"/>
              <p:cNvSpPr/>
              <p:nvPr/>
            </p:nvSpPr>
            <p:spPr>
              <a:xfrm>
                <a:off x="173" y="2416"/>
                <a:ext cx="185" cy="3"/>
              </a:xfrm>
              <a:prstGeom prst="rect">
                <a:avLst/>
              </a:prstGeom>
              <a:solidFill>
                <a:srgbClr val="A17B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5" name="Google Shape;585;p37"/>
              <p:cNvSpPr/>
              <p:nvPr/>
            </p:nvSpPr>
            <p:spPr>
              <a:xfrm>
                <a:off x="173" y="2419"/>
                <a:ext cx="185" cy="2"/>
              </a:xfrm>
              <a:prstGeom prst="rect">
                <a:avLst/>
              </a:prstGeom>
              <a:solidFill>
                <a:srgbClr val="A07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6" name="Google Shape;586;p37"/>
              <p:cNvSpPr/>
              <p:nvPr/>
            </p:nvSpPr>
            <p:spPr>
              <a:xfrm>
                <a:off x="173" y="2421"/>
                <a:ext cx="185" cy="3"/>
              </a:xfrm>
              <a:prstGeom prst="rect">
                <a:avLst/>
              </a:prstGeom>
              <a:solidFill>
                <a:srgbClr val="9E7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7" name="Google Shape;587;p37"/>
              <p:cNvSpPr/>
              <p:nvPr/>
            </p:nvSpPr>
            <p:spPr>
              <a:xfrm>
                <a:off x="173" y="2424"/>
                <a:ext cx="185" cy="2"/>
              </a:xfrm>
              <a:prstGeom prst="rect">
                <a:avLst/>
              </a:prstGeom>
              <a:solidFill>
                <a:srgbClr val="9D76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8" name="Google Shape;588;p37"/>
              <p:cNvSpPr/>
              <p:nvPr/>
            </p:nvSpPr>
            <p:spPr>
              <a:xfrm>
                <a:off x="173" y="2426"/>
                <a:ext cx="185" cy="3"/>
              </a:xfrm>
              <a:prstGeom prst="rect">
                <a:avLst/>
              </a:prstGeom>
              <a:solidFill>
                <a:srgbClr val="9972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9" name="Google Shape;589;p37"/>
              <p:cNvSpPr/>
              <p:nvPr/>
            </p:nvSpPr>
            <p:spPr>
              <a:xfrm>
                <a:off x="173" y="2429"/>
                <a:ext cx="185" cy="2"/>
              </a:xfrm>
              <a:prstGeom prst="rect">
                <a:avLst/>
              </a:prstGeom>
              <a:solidFill>
                <a:srgbClr val="9771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0" name="Google Shape;590;p37"/>
              <p:cNvSpPr/>
              <p:nvPr/>
            </p:nvSpPr>
            <p:spPr>
              <a:xfrm>
                <a:off x="173" y="2431"/>
                <a:ext cx="185" cy="3"/>
              </a:xfrm>
              <a:prstGeom prst="rect">
                <a:avLst/>
              </a:prstGeom>
              <a:solidFill>
                <a:srgbClr val="976F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1" name="Google Shape;591;p37"/>
              <p:cNvSpPr/>
              <p:nvPr/>
            </p:nvSpPr>
            <p:spPr>
              <a:xfrm>
                <a:off x="173" y="2434"/>
                <a:ext cx="185" cy="2"/>
              </a:xfrm>
              <a:prstGeom prst="rect">
                <a:avLst/>
              </a:prstGeom>
              <a:solidFill>
                <a:srgbClr val="956D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2" name="Google Shape;592;p37"/>
              <p:cNvSpPr/>
              <p:nvPr/>
            </p:nvSpPr>
            <p:spPr>
              <a:xfrm>
                <a:off x="173" y="2436"/>
                <a:ext cx="185" cy="3"/>
              </a:xfrm>
              <a:prstGeom prst="rect">
                <a:avLst/>
              </a:prstGeom>
              <a:solidFill>
                <a:srgbClr val="946C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3" name="Google Shape;593;p37"/>
              <p:cNvSpPr/>
              <p:nvPr/>
            </p:nvSpPr>
            <p:spPr>
              <a:xfrm>
                <a:off x="173" y="2439"/>
                <a:ext cx="185" cy="2"/>
              </a:xfrm>
              <a:prstGeom prst="rect">
                <a:avLst/>
              </a:prstGeom>
              <a:solidFill>
                <a:srgbClr val="936A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4" name="Google Shape;594;p37"/>
              <p:cNvSpPr/>
              <p:nvPr/>
            </p:nvSpPr>
            <p:spPr>
              <a:xfrm>
                <a:off x="173" y="2441"/>
                <a:ext cx="185" cy="3"/>
              </a:xfrm>
              <a:prstGeom prst="rect">
                <a:avLst/>
              </a:prstGeom>
              <a:solidFill>
                <a:srgbClr val="8F67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5" name="Google Shape;595;p37"/>
              <p:cNvSpPr/>
              <p:nvPr/>
            </p:nvSpPr>
            <p:spPr>
              <a:xfrm>
                <a:off x="173" y="2444"/>
                <a:ext cx="185" cy="2"/>
              </a:xfrm>
              <a:prstGeom prst="rect">
                <a:avLst/>
              </a:prstGeom>
              <a:solidFill>
                <a:srgbClr val="8E65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6" name="Google Shape;596;p37"/>
              <p:cNvSpPr/>
              <p:nvPr/>
            </p:nvSpPr>
            <p:spPr>
              <a:xfrm>
                <a:off x="173" y="2446"/>
                <a:ext cx="185" cy="3"/>
              </a:xfrm>
              <a:prstGeom prst="rect">
                <a:avLst/>
              </a:prstGeom>
              <a:solidFill>
                <a:srgbClr val="8D63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7" name="Google Shape;597;p37"/>
              <p:cNvSpPr/>
              <p:nvPr/>
            </p:nvSpPr>
            <p:spPr>
              <a:xfrm>
                <a:off x="173" y="2449"/>
                <a:ext cx="185" cy="2"/>
              </a:xfrm>
              <a:prstGeom prst="rect">
                <a:avLst/>
              </a:prstGeom>
              <a:solidFill>
                <a:srgbClr val="8B62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8" name="Google Shape;598;p37"/>
              <p:cNvSpPr/>
              <p:nvPr/>
            </p:nvSpPr>
            <p:spPr>
              <a:xfrm>
                <a:off x="173" y="2451"/>
                <a:ext cx="185" cy="3"/>
              </a:xfrm>
              <a:prstGeom prst="rect">
                <a:avLst/>
              </a:prstGeom>
              <a:solidFill>
                <a:srgbClr val="8A6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9" name="Google Shape;599;p37"/>
              <p:cNvSpPr/>
              <p:nvPr/>
            </p:nvSpPr>
            <p:spPr>
              <a:xfrm>
                <a:off x="173" y="2454"/>
                <a:ext cx="185" cy="2"/>
              </a:xfrm>
              <a:prstGeom prst="rect">
                <a:avLst/>
              </a:prstGeom>
              <a:solidFill>
                <a:srgbClr val="885E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0" name="Google Shape;600;p37"/>
              <p:cNvSpPr/>
              <p:nvPr/>
            </p:nvSpPr>
            <p:spPr>
              <a:xfrm>
                <a:off x="173" y="2456"/>
                <a:ext cx="185" cy="3"/>
              </a:xfrm>
              <a:prstGeom prst="rect">
                <a:avLst/>
              </a:prstGeom>
              <a:solidFill>
                <a:srgbClr val="855B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1" name="Google Shape;601;p37"/>
              <p:cNvSpPr/>
              <p:nvPr/>
            </p:nvSpPr>
            <p:spPr>
              <a:xfrm>
                <a:off x="173" y="2459"/>
                <a:ext cx="185" cy="2"/>
              </a:xfrm>
              <a:prstGeom prst="rect">
                <a:avLst/>
              </a:prstGeom>
              <a:solidFill>
                <a:srgbClr val="835A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2" name="Google Shape;602;p37"/>
              <p:cNvSpPr/>
              <p:nvPr/>
            </p:nvSpPr>
            <p:spPr>
              <a:xfrm>
                <a:off x="173" y="2461"/>
                <a:ext cx="185" cy="3"/>
              </a:xfrm>
              <a:prstGeom prst="rect">
                <a:avLst/>
              </a:prstGeom>
              <a:solidFill>
                <a:srgbClr val="835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3" name="Google Shape;603;p37"/>
              <p:cNvSpPr/>
              <p:nvPr/>
            </p:nvSpPr>
            <p:spPr>
              <a:xfrm>
                <a:off x="173" y="2464"/>
                <a:ext cx="185" cy="2"/>
              </a:xfrm>
              <a:prstGeom prst="rect">
                <a:avLst/>
              </a:prstGeom>
              <a:solidFill>
                <a:srgbClr val="825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4" name="Google Shape;604;p37"/>
              <p:cNvSpPr/>
              <p:nvPr/>
            </p:nvSpPr>
            <p:spPr>
              <a:xfrm>
                <a:off x="173" y="2466"/>
                <a:ext cx="185" cy="3"/>
              </a:xfrm>
              <a:prstGeom prst="rect">
                <a:avLst/>
              </a:prstGeom>
              <a:solidFill>
                <a:srgbClr val="8055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5" name="Google Shape;605;p37"/>
              <p:cNvSpPr/>
              <p:nvPr/>
            </p:nvSpPr>
            <p:spPr>
              <a:xfrm>
                <a:off x="173" y="2469"/>
                <a:ext cx="185" cy="2"/>
              </a:xfrm>
              <a:prstGeom prst="rect">
                <a:avLst/>
              </a:prstGeom>
              <a:solidFill>
                <a:srgbClr val="7D52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6" name="Google Shape;606;p37"/>
              <p:cNvSpPr/>
              <p:nvPr/>
            </p:nvSpPr>
            <p:spPr>
              <a:xfrm>
                <a:off x="173" y="2471"/>
                <a:ext cx="185" cy="3"/>
              </a:xfrm>
              <a:prstGeom prst="rect">
                <a:avLst/>
              </a:prstGeom>
              <a:solidFill>
                <a:srgbClr val="7B50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7" name="Google Shape;607;p37"/>
              <p:cNvSpPr/>
              <p:nvPr/>
            </p:nvSpPr>
            <p:spPr>
              <a:xfrm>
                <a:off x="173" y="2474"/>
                <a:ext cx="185" cy="2"/>
              </a:xfrm>
              <a:prstGeom prst="rect">
                <a:avLst/>
              </a:prstGeom>
              <a:solidFill>
                <a:srgbClr val="7A4E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8" name="Google Shape;608;p37"/>
              <p:cNvSpPr/>
              <p:nvPr/>
            </p:nvSpPr>
            <p:spPr>
              <a:xfrm>
                <a:off x="173" y="2476"/>
                <a:ext cx="185" cy="3"/>
              </a:xfrm>
              <a:prstGeom prst="rect">
                <a:avLst/>
              </a:prstGeom>
              <a:solidFill>
                <a:srgbClr val="794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9" name="Google Shape;609;p37"/>
              <p:cNvSpPr/>
              <p:nvPr/>
            </p:nvSpPr>
            <p:spPr>
              <a:xfrm>
                <a:off x="173" y="2479"/>
                <a:ext cx="185" cy="2"/>
              </a:xfrm>
              <a:prstGeom prst="rect">
                <a:avLst/>
              </a:prstGeom>
              <a:solidFill>
                <a:srgbClr val="774B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0" name="Google Shape;610;p37"/>
              <p:cNvSpPr/>
              <p:nvPr/>
            </p:nvSpPr>
            <p:spPr>
              <a:xfrm>
                <a:off x="173" y="2481"/>
                <a:ext cx="185" cy="3"/>
              </a:xfrm>
              <a:prstGeom prst="rect">
                <a:avLst/>
              </a:prstGeom>
              <a:solidFill>
                <a:srgbClr val="7649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1" name="Google Shape;611;p37"/>
              <p:cNvSpPr/>
              <p:nvPr/>
            </p:nvSpPr>
            <p:spPr>
              <a:xfrm>
                <a:off x="173" y="2484"/>
                <a:ext cx="185" cy="2"/>
              </a:xfrm>
              <a:prstGeom prst="rect">
                <a:avLst/>
              </a:prstGeom>
              <a:solidFill>
                <a:srgbClr val="7447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2" name="Google Shape;612;p37"/>
              <p:cNvSpPr/>
              <p:nvPr/>
            </p:nvSpPr>
            <p:spPr>
              <a:xfrm>
                <a:off x="173" y="2486"/>
                <a:ext cx="185" cy="3"/>
              </a:xfrm>
              <a:prstGeom prst="rect">
                <a:avLst/>
              </a:prstGeom>
              <a:solidFill>
                <a:srgbClr val="7145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3" name="Google Shape;613;p37"/>
              <p:cNvSpPr/>
              <p:nvPr/>
            </p:nvSpPr>
            <p:spPr>
              <a:xfrm>
                <a:off x="173" y="2489"/>
                <a:ext cx="185" cy="2"/>
              </a:xfrm>
              <a:prstGeom prst="rect">
                <a:avLst/>
              </a:prstGeom>
              <a:solidFill>
                <a:srgbClr val="7143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4" name="Google Shape;614;p37"/>
              <p:cNvSpPr/>
              <p:nvPr/>
            </p:nvSpPr>
            <p:spPr>
              <a:xfrm>
                <a:off x="173" y="2491"/>
                <a:ext cx="185" cy="3"/>
              </a:xfrm>
              <a:prstGeom prst="rect">
                <a:avLst/>
              </a:prstGeom>
              <a:solidFill>
                <a:srgbClr val="7042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5" name="Google Shape;615;p37"/>
              <p:cNvSpPr/>
              <p:nvPr/>
            </p:nvSpPr>
            <p:spPr>
              <a:xfrm>
                <a:off x="173" y="2494"/>
                <a:ext cx="185" cy="2"/>
              </a:xfrm>
              <a:prstGeom prst="rect">
                <a:avLst/>
              </a:prstGeom>
              <a:solidFill>
                <a:srgbClr val="6D40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6" name="Google Shape;616;p37"/>
              <p:cNvSpPr/>
              <p:nvPr/>
            </p:nvSpPr>
            <p:spPr>
              <a:xfrm>
                <a:off x="173" y="2496"/>
                <a:ext cx="185" cy="3"/>
              </a:xfrm>
              <a:prstGeom prst="rect">
                <a:avLst/>
              </a:prstGeom>
              <a:solidFill>
                <a:srgbClr val="6B3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7" name="Google Shape;617;p37"/>
              <p:cNvSpPr/>
              <p:nvPr/>
            </p:nvSpPr>
            <p:spPr>
              <a:xfrm>
                <a:off x="173" y="2499"/>
                <a:ext cx="185" cy="2"/>
              </a:xfrm>
              <a:prstGeom prst="rect">
                <a:avLst/>
              </a:prstGeom>
              <a:solidFill>
                <a:srgbClr val="6A3C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8" name="Google Shape;618;p37"/>
              <p:cNvSpPr/>
              <p:nvPr/>
            </p:nvSpPr>
            <p:spPr>
              <a:xfrm>
                <a:off x="173" y="2501"/>
                <a:ext cx="185" cy="3"/>
              </a:xfrm>
              <a:prstGeom prst="rect">
                <a:avLst/>
              </a:prstGeom>
              <a:solidFill>
                <a:srgbClr val="673A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9" name="Google Shape;619;p37"/>
              <p:cNvSpPr/>
              <p:nvPr/>
            </p:nvSpPr>
            <p:spPr>
              <a:xfrm>
                <a:off x="173" y="2504"/>
                <a:ext cx="185" cy="2"/>
              </a:xfrm>
              <a:prstGeom prst="rect">
                <a:avLst/>
              </a:prstGeom>
              <a:solidFill>
                <a:srgbClr val="6639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0" name="Google Shape;620;p37"/>
              <p:cNvSpPr/>
              <p:nvPr/>
            </p:nvSpPr>
            <p:spPr>
              <a:xfrm>
                <a:off x="173" y="2506"/>
                <a:ext cx="185" cy="3"/>
              </a:xfrm>
              <a:prstGeom prst="rect">
                <a:avLst/>
              </a:prstGeom>
              <a:solidFill>
                <a:srgbClr val="6637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1" name="Google Shape;621;p37"/>
              <p:cNvSpPr/>
              <p:nvPr/>
            </p:nvSpPr>
            <p:spPr>
              <a:xfrm>
                <a:off x="173" y="2509"/>
                <a:ext cx="185" cy="2"/>
              </a:xfrm>
              <a:prstGeom prst="rect">
                <a:avLst/>
              </a:prstGeom>
              <a:solidFill>
                <a:srgbClr val="6135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2" name="Google Shape;622;p37"/>
              <p:cNvSpPr/>
              <p:nvPr/>
            </p:nvSpPr>
            <p:spPr>
              <a:xfrm>
                <a:off x="173" y="2511"/>
                <a:ext cx="185" cy="3"/>
              </a:xfrm>
              <a:prstGeom prst="rect">
                <a:avLst/>
              </a:prstGeom>
              <a:solidFill>
                <a:srgbClr val="6033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sp>
          <p:nvSpPr>
            <p:cNvPr id="623" name="Google Shape;623;p37"/>
            <p:cNvSpPr/>
            <p:nvPr/>
          </p:nvSpPr>
          <p:spPr>
            <a:xfrm>
              <a:off x="173" y="2514"/>
              <a:ext cx="185" cy="2"/>
            </a:xfrm>
            <a:prstGeom prst="rect">
              <a:avLst/>
            </a:prstGeom>
            <a:solidFill>
              <a:srgbClr val="5F30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4" name="Google Shape;624;p37"/>
            <p:cNvSpPr/>
            <p:nvPr/>
          </p:nvSpPr>
          <p:spPr>
            <a:xfrm>
              <a:off x="173" y="2516"/>
              <a:ext cx="185" cy="3"/>
            </a:xfrm>
            <a:prstGeom prst="rect">
              <a:avLst/>
            </a:prstGeom>
            <a:solidFill>
              <a:srgbClr val="5C2F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5" name="Google Shape;625;p37"/>
            <p:cNvSpPr/>
            <p:nvPr/>
          </p:nvSpPr>
          <p:spPr>
            <a:xfrm>
              <a:off x="173" y="2519"/>
              <a:ext cx="185" cy="2"/>
            </a:xfrm>
            <a:prstGeom prst="rect">
              <a:avLst/>
            </a:prstGeom>
            <a:solidFill>
              <a:srgbClr val="5B2D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6" name="Google Shape;626;p37"/>
            <p:cNvSpPr/>
            <p:nvPr/>
          </p:nvSpPr>
          <p:spPr>
            <a:xfrm>
              <a:off x="173" y="2521"/>
              <a:ext cx="185" cy="3"/>
            </a:xfrm>
            <a:prstGeom prst="rect">
              <a:avLst/>
            </a:prstGeom>
            <a:solidFill>
              <a:srgbClr val="592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7" name="Google Shape;627;p37"/>
            <p:cNvSpPr/>
            <p:nvPr/>
          </p:nvSpPr>
          <p:spPr>
            <a:xfrm>
              <a:off x="173" y="2524"/>
              <a:ext cx="185" cy="2"/>
            </a:xfrm>
            <a:prstGeom prst="rect">
              <a:avLst/>
            </a:prstGeom>
            <a:solidFill>
              <a:srgbClr val="582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8" name="Google Shape;628;p37"/>
            <p:cNvSpPr/>
            <p:nvPr/>
          </p:nvSpPr>
          <p:spPr>
            <a:xfrm>
              <a:off x="173" y="2526"/>
              <a:ext cx="185" cy="3"/>
            </a:xfrm>
            <a:prstGeom prst="rect">
              <a:avLst/>
            </a:prstGeom>
            <a:solidFill>
              <a:srgbClr val="5528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9" name="Google Shape;629;p37"/>
            <p:cNvSpPr/>
            <p:nvPr/>
          </p:nvSpPr>
          <p:spPr>
            <a:xfrm>
              <a:off x="173" y="2529"/>
              <a:ext cx="185" cy="2"/>
            </a:xfrm>
            <a:prstGeom prst="rect">
              <a:avLst/>
            </a:prstGeom>
            <a:solidFill>
              <a:srgbClr val="542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0" name="Google Shape;630;p37"/>
            <p:cNvSpPr/>
            <p:nvPr/>
          </p:nvSpPr>
          <p:spPr>
            <a:xfrm>
              <a:off x="173" y="2531"/>
              <a:ext cx="185" cy="3"/>
            </a:xfrm>
            <a:prstGeom prst="rect">
              <a:avLst/>
            </a:prstGeom>
            <a:solidFill>
              <a:srgbClr val="532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1" name="Google Shape;631;p37"/>
            <p:cNvSpPr/>
            <p:nvPr/>
          </p:nvSpPr>
          <p:spPr>
            <a:xfrm>
              <a:off x="173" y="2534"/>
              <a:ext cx="185" cy="2"/>
            </a:xfrm>
            <a:prstGeom prst="rect">
              <a:avLst/>
            </a:prstGeom>
            <a:solidFill>
              <a:srgbClr val="512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2" name="Google Shape;632;p37"/>
            <p:cNvSpPr/>
            <p:nvPr/>
          </p:nvSpPr>
          <p:spPr>
            <a:xfrm>
              <a:off x="173" y="2536"/>
              <a:ext cx="185" cy="3"/>
            </a:xfrm>
            <a:prstGeom prst="rect">
              <a:avLst/>
            </a:prstGeom>
            <a:solidFill>
              <a:srgbClr val="4E21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3" name="Google Shape;633;p37"/>
            <p:cNvSpPr/>
            <p:nvPr/>
          </p:nvSpPr>
          <p:spPr>
            <a:xfrm>
              <a:off x="173" y="2539"/>
              <a:ext cx="185" cy="2"/>
            </a:xfrm>
            <a:prstGeom prst="rect">
              <a:avLst/>
            </a:prstGeom>
            <a:solidFill>
              <a:srgbClr val="4D20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4" name="Google Shape;634;p37"/>
            <p:cNvSpPr/>
            <p:nvPr/>
          </p:nvSpPr>
          <p:spPr>
            <a:xfrm>
              <a:off x="411" y="2239"/>
              <a:ext cx="64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Ningún cambio</a:t>
              </a:r>
              <a:endParaRPr sz="1400" b="0" i="0" u="none" strike="noStrike" cap="none" dirty="0">
                <a:solidFill>
                  <a:schemeClr val="dk1"/>
                </a:solidFill>
                <a:latin typeface="Century Gothic"/>
                <a:ea typeface="Century Gothic"/>
                <a:cs typeface="Century Gothic"/>
                <a:sym typeface="Century Gothic"/>
              </a:endParaRPr>
            </a:p>
          </p:txBody>
        </p:sp>
        <p:sp>
          <p:nvSpPr>
            <p:cNvPr id="635" name="Google Shape;635;p37"/>
            <p:cNvSpPr/>
            <p:nvPr/>
          </p:nvSpPr>
          <p:spPr>
            <a:xfrm>
              <a:off x="411" y="2444"/>
              <a:ext cx="515" cy="1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Disminución </a:t>
              </a:r>
              <a:endParaRPr sz="1400" b="0" i="0" u="none" strike="noStrike" cap="none" dirty="0">
                <a:solidFill>
                  <a:schemeClr val="dk1"/>
                </a:solidFill>
                <a:latin typeface="Century Gothic"/>
                <a:ea typeface="Century Gothic"/>
                <a:cs typeface="Century Gothic"/>
                <a:sym typeface="Century Gothic"/>
              </a:endParaRPr>
            </a:p>
          </p:txBody>
        </p:sp>
      </p:grpSp>
      <p:sp>
        <p:nvSpPr>
          <p:cNvPr id="636" name="Google Shape;636;p37"/>
          <p:cNvSpPr txBox="1"/>
          <p:nvPr/>
        </p:nvSpPr>
        <p:spPr>
          <a:xfrm>
            <a:off x="8652190" y="751753"/>
            <a:ext cx="3187602" cy="89998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E8652"/>
              </a:buClr>
              <a:buSzPts val="4400"/>
              <a:buFont typeface="Century Gothic"/>
              <a:buNone/>
            </a:pPr>
            <a:r>
              <a:rPr lang="es" sz="2400" b="1" i="0" u="none" strike="noStrike" cap="none" dirty="0">
                <a:solidFill>
                  <a:schemeClr val="dk1"/>
                </a:solidFill>
                <a:latin typeface="Century Gothic"/>
                <a:ea typeface="Century Gothic"/>
                <a:cs typeface="Century Gothic"/>
                <a:sym typeface="Century Gothic"/>
              </a:rPr>
              <a:t>Cambio de IVE</a:t>
            </a:r>
            <a:endParaRPr dirty="0"/>
          </a:p>
        </p:txBody>
      </p:sp>
      <p:grpSp>
        <p:nvGrpSpPr>
          <p:cNvPr id="637" name="Google Shape;637;p37"/>
          <p:cNvGrpSpPr/>
          <p:nvPr/>
        </p:nvGrpSpPr>
        <p:grpSpPr>
          <a:xfrm>
            <a:off x="6204350" y="3259746"/>
            <a:ext cx="1327426" cy="2362891"/>
            <a:chOff x="3902" y="1962"/>
            <a:chExt cx="1218" cy="688"/>
          </a:xfrm>
        </p:grpSpPr>
        <p:sp>
          <p:nvSpPr>
            <p:cNvPr id="638" name="Google Shape;638;p37"/>
            <p:cNvSpPr/>
            <p:nvPr/>
          </p:nvSpPr>
          <p:spPr>
            <a:xfrm>
              <a:off x="3902" y="1962"/>
              <a:ext cx="1135" cy="6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nvGrpSpPr>
            <p:cNvPr id="639" name="Google Shape;639;p37"/>
            <p:cNvGrpSpPr/>
            <p:nvPr/>
          </p:nvGrpSpPr>
          <p:grpSpPr>
            <a:xfrm>
              <a:off x="3902" y="1967"/>
              <a:ext cx="1096" cy="293"/>
              <a:chOff x="3902" y="1967"/>
              <a:chExt cx="1096" cy="293"/>
            </a:xfrm>
          </p:grpSpPr>
          <p:sp>
            <p:nvSpPr>
              <p:cNvPr id="640" name="Google Shape;640;p37"/>
              <p:cNvSpPr/>
              <p:nvPr/>
            </p:nvSpPr>
            <p:spPr>
              <a:xfrm>
                <a:off x="3902" y="2028"/>
                <a:ext cx="322" cy="1"/>
              </a:xfrm>
              <a:prstGeom prst="rect">
                <a:avLst/>
              </a:prstGeom>
              <a:solidFill>
                <a:srgbClr val="2182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1" name="Google Shape;641;p37"/>
              <p:cNvSpPr/>
              <p:nvPr/>
            </p:nvSpPr>
            <p:spPr>
              <a:xfrm>
                <a:off x="3902" y="2029"/>
                <a:ext cx="322" cy="1"/>
              </a:xfrm>
              <a:prstGeom prst="rect">
                <a:avLst/>
              </a:prstGeom>
              <a:solidFill>
                <a:srgbClr val="23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2" name="Google Shape;642;p37"/>
              <p:cNvSpPr/>
              <p:nvPr/>
            </p:nvSpPr>
            <p:spPr>
              <a:xfrm>
                <a:off x="3902" y="2030"/>
                <a:ext cx="322" cy="1"/>
              </a:xfrm>
              <a:prstGeom prst="rect">
                <a:avLst/>
              </a:prstGeom>
              <a:solidFill>
                <a:srgbClr val="26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3" name="Google Shape;643;p37"/>
              <p:cNvSpPr/>
              <p:nvPr/>
            </p:nvSpPr>
            <p:spPr>
              <a:xfrm>
                <a:off x="3902" y="2031"/>
                <a:ext cx="322" cy="2"/>
              </a:xfrm>
              <a:prstGeom prst="rect">
                <a:avLst/>
              </a:prstGeom>
              <a:solidFill>
                <a:srgbClr val="27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4" name="Google Shape;644;p37"/>
              <p:cNvSpPr/>
              <p:nvPr/>
            </p:nvSpPr>
            <p:spPr>
              <a:xfrm>
                <a:off x="3902" y="2033"/>
                <a:ext cx="322" cy="1"/>
              </a:xfrm>
              <a:prstGeom prst="rect">
                <a:avLst/>
              </a:prstGeom>
              <a:solidFill>
                <a:srgbClr val="29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5" name="Google Shape;645;p37"/>
              <p:cNvSpPr/>
              <p:nvPr/>
            </p:nvSpPr>
            <p:spPr>
              <a:xfrm>
                <a:off x="3902" y="2034"/>
                <a:ext cx="322" cy="1"/>
              </a:xfrm>
              <a:prstGeom prst="rect">
                <a:avLst/>
              </a:prstGeom>
              <a:solidFill>
                <a:srgbClr val="2B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6" name="Google Shape;646;p37"/>
              <p:cNvSpPr/>
              <p:nvPr/>
            </p:nvSpPr>
            <p:spPr>
              <a:xfrm>
                <a:off x="3902" y="2035"/>
                <a:ext cx="322" cy="1"/>
              </a:xfrm>
              <a:prstGeom prst="rect">
                <a:avLst/>
              </a:prstGeom>
              <a:solidFill>
                <a:srgbClr val="2C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7" name="Google Shape;647;p37"/>
              <p:cNvSpPr/>
              <p:nvPr/>
            </p:nvSpPr>
            <p:spPr>
              <a:xfrm>
                <a:off x="3902" y="2036"/>
                <a:ext cx="322" cy="1"/>
              </a:xfrm>
              <a:prstGeom prst="rect">
                <a:avLst/>
              </a:prstGeom>
              <a:solidFill>
                <a:srgbClr val="2E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8" name="Google Shape;648;p37"/>
              <p:cNvSpPr/>
              <p:nvPr/>
            </p:nvSpPr>
            <p:spPr>
              <a:xfrm>
                <a:off x="3902" y="2037"/>
                <a:ext cx="322" cy="1"/>
              </a:xfrm>
              <a:prstGeom prst="rect">
                <a:avLst/>
              </a:prstGeom>
              <a:solidFill>
                <a:srgbClr val="2F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9" name="Google Shape;649;p37"/>
              <p:cNvSpPr/>
              <p:nvPr/>
            </p:nvSpPr>
            <p:spPr>
              <a:xfrm>
                <a:off x="3902" y="2038"/>
                <a:ext cx="322" cy="2"/>
              </a:xfrm>
              <a:prstGeom prst="rect">
                <a:avLst/>
              </a:prstGeom>
              <a:solidFill>
                <a:srgbClr val="3289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0" name="Google Shape;650;p37"/>
              <p:cNvSpPr/>
              <p:nvPr/>
            </p:nvSpPr>
            <p:spPr>
              <a:xfrm>
                <a:off x="3902" y="2040"/>
                <a:ext cx="322" cy="1"/>
              </a:xfrm>
              <a:prstGeom prst="rect">
                <a:avLst/>
              </a:prstGeom>
              <a:solidFill>
                <a:srgbClr val="3489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1" name="Google Shape;651;p37"/>
              <p:cNvSpPr/>
              <p:nvPr/>
            </p:nvSpPr>
            <p:spPr>
              <a:xfrm>
                <a:off x="3902" y="2041"/>
                <a:ext cx="322" cy="1"/>
              </a:xfrm>
              <a:prstGeom prst="rect">
                <a:avLst/>
              </a:prstGeom>
              <a:solidFill>
                <a:srgbClr val="358A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2" name="Google Shape;652;p37"/>
              <p:cNvSpPr/>
              <p:nvPr/>
            </p:nvSpPr>
            <p:spPr>
              <a:xfrm>
                <a:off x="3902" y="2042"/>
                <a:ext cx="322" cy="1"/>
              </a:xfrm>
              <a:prstGeom prst="rect">
                <a:avLst/>
              </a:prstGeom>
              <a:solidFill>
                <a:srgbClr val="378B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3" name="Google Shape;653;p37"/>
              <p:cNvSpPr/>
              <p:nvPr/>
            </p:nvSpPr>
            <p:spPr>
              <a:xfrm>
                <a:off x="3902" y="2043"/>
                <a:ext cx="322" cy="1"/>
              </a:xfrm>
              <a:prstGeom prst="rect">
                <a:avLst/>
              </a:prstGeom>
              <a:solidFill>
                <a:srgbClr val="39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4" name="Google Shape;654;p37"/>
              <p:cNvSpPr/>
              <p:nvPr/>
            </p:nvSpPr>
            <p:spPr>
              <a:xfrm>
                <a:off x="3902" y="2044"/>
                <a:ext cx="322" cy="2"/>
              </a:xfrm>
              <a:prstGeom prst="rect">
                <a:avLst/>
              </a:prstGeom>
              <a:solidFill>
                <a:srgbClr val="3B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5" name="Google Shape;655;p37"/>
              <p:cNvSpPr/>
              <p:nvPr/>
            </p:nvSpPr>
            <p:spPr>
              <a:xfrm>
                <a:off x="3902" y="2046"/>
                <a:ext cx="322" cy="1"/>
              </a:xfrm>
              <a:prstGeom prst="rect">
                <a:avLst/>
              </a:prstGeom>
              <a:solidFill>
                <a:srgbClr val="3B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6" name="Google Shape;656;p37"/>
              <p:cNvSpPr/>
              <p:nvPr/>
            </p:nvSpPr>
            <p:spPr>
              <a:xfrm>
                <a:off x="3902" y="2047"/>
                <a:ext cx="322" cy="1"/>
              </a:xfrm>
              <a:prstGeom prst="rect">
                <a:avLst/>
              </a:prstGeom>
              <a:solidFill>
                <a:srgbClr val="3C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7" name="Google Shape;657;p37"/>
              <p:cNvSpPr/>
              <p:nvPr/>
            </p:nvSpPr>
            <p:spPr>
              <a:xfrm>
                <a:off x="3902" y="2048"/>
                <a:ext cx="322" cy="1"/>
              </a:xfrm>
              <a:prstGeom prst="rect">
                <a:avLst/>
              </a:prstGeom>
              <a:solidFill>
                <a:srgbClr val="3E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8" name="Google Shape;658;p37"/>
              <p:cNvSpPr/>
              <p:nvPr/>
            </p:nvSpPr>
            <p:spPr>
              <a:xfrm>
                <a:off x="3902" y="2049"/>
                <a:ext cx="322" cy="1"/>
              </a:xfrm>
              <a:prstGeom prst="rect">
                <a:avLst/>
              </a:prstGeom>
              <a:solidFill>
                <a:srgbClr val="3F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9" name="Google Shape;659;p37"/>
              <p:cNvSpPr/>
              <p:nvPr/>
            </p:nvSpPr>
            <p:spPr>
              <a:xfrm>
                <a:off x="3902" y="2050"/>
                <a:ext cx="322" cy="1"/>
              </a:xfrm>
              <a:prstGeom prst="rect">
                <a:avLst/>
              </a:prstGeom>
              <a:solidFill>
                <a:srgbClr val="41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0" name="Google Shape;660;p37"/>
              <p:cNvSpPr/>
              <p:nvPr/>
            </p:nvSpPr>
            <p:spPr>
              <a:xfrm>
                <a:off x="3902" y="2051"/>
                <a:ext cx="322" cy="2"/>
              </a:xfrm>
              <a:prstGeom prst="rect">
                <a:avLst/>
              </a:prstGeom>
              <a:solidFill>
                <a:srgbClr val="4291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1" name="Google Shape;661;p37"/>
              <p:cNvSpPr/>
              <p:nvPr/>
            </p:nvSpPr>
            <p:spPr>
              <a:xfrm>
                <a:off x="3902" y="2053"/>
                <a:ext cx="322" cy="1"/>
              </a:xfrm>
              <a:prstGeom prst="rect">
                <a:avLst/>
              </a:prstGeom>
              <a:solidFill>
                <a:srgbClr val="4593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2" name="Google Shape;662;p37"/>
              <p:cNvSpPr/>
              <p:nvPr/>
            </p:nvSpPr>
            <p:spPr>
              <a:xfrm>
                <a:off x="3902" y="2054"/>
                <a:ext cx="322" cy="1"/>
              </a:xfrm>
              <a:prstGeom prst="rect">
                <a:avLst/>
              </a:prstGeom>
              <a:solidFill>
                <a:srgbClr val="4693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3" name="Google Shape;663;p37"/>
              <p:cNvSpPr/>
              <p:nvPr/>
            </p:nvSpPr>
            <p:spPr>
              <a:xfrm>
                <a:off x="3902" y="2055"/>
                <a:ext cx="322" cy="1"/>
              </a:xfrm>
              <a:prstGeom prst="rect">
                <a:avLst/>
              </a:prstGeom>
              <a:solidFill>
                <a:srgbClr val="4894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4" name="Google Shape;664;p37"/>
              <p:cNvSpPr/>
              <p:nvPr/>
            </p:nvSpPr>
            <p:spPr>
              <a:xfrm>
                <a:off x="3902" y="2056"/>
                <a:ext cx="322" cy="1"/>
              </a:xfrm>
              <a:prstGeom prst="rect">
                <a:avLst/>
              </a:prstGeom>
              <a:solidFill>
                <a:srgbClr val="49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5" name="Google Shape;665;p37"/>
              <p:cNvSpPr/>
              <p:nvPr/>
            </p:nvSpPr>
            <p:spPr>
              <a:xfrm>
                <a:off x="3902" y="2057"/>
                <a:ext cx="322" cy="2"/>
              </a:xfrm>
              <a:prstGeom prst="rect">
                <a:avLst/>
              </a:prstGeom>
              <a:solidFill>
                <a:srgbClr val="49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6" name="Google Shape;666;p37"/>
              <p:cNvSpPr/>
              <p:nvPr/>
            </p:nvSpPr>
            <p:spPr>
              <a:xfrm>
                <a:off x="3902" y="2059"/>
                <a:ext cx="322" cy="1"/>
              </a:xfrm>
              <a:prstGeom prst="rect">
                <a:avLst/>
              </a:prstGeom>
              <a:solidFill>
                <a:srgbClr val="4B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7" name="Google Shape;667;p37"/>
              <p:cNvSpPr/>
              <p:nvPr/>
            </p:nvSpPr>
            <p:spPr>
              <a:xfrm>
                <a:off x="3902" y="2060"/>
                <a:ext cx="322" cy="1"/>
              </a:xfrm>
              <a:prstGeom prst="rect">
                <a:avLst/>
              </a:prstGeom>
              <a:solidFill>
                <a:srgbClr val="4D9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8" name="Google Shape;668;p37"/>
              <p:cNvSpPr/>
              <p:nvPr/>
            </p:nvSpPr>
            <p:spPr>
              <a:xfrm>
                <a:off x="3902" y="2061"/>
                <a:ext cx="322" cy="1"/>
              </a:xfrm>
              <a:prstGeom prst="rect">
                <a:avLst/>
              </a:prstGeom>
              <a:solidFill>
                <a:srgbClr val="4E97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9" name="Google Shape;669;p37"/>
              <p:cNvSpPr/>
              <p:nvPr/>
            </p:nvSpPr>
            <p:spPr>
              <a:xfrm>
                <a:off x="3902" y="2062"/>
                <a:ext cx="322" cy="1"/>
              </a:xfrm>
              <a:prstGeom prst="rect">
                <a:avLst/>
              </a:prstGeom>
              <a:solidFill>
                <a:srgbClr val="5199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0" name="Google Shape;670;p37"/>
              <p:cNvSpPr/>
              <p:nvPr/>
            </p:nvSpPr>
            <p:spPr>
              <a:xfrm>
                <a:off x="3902" y="2063"/>
                <a:ext cx="322" cy="1"/>
              </a:xfrm>
              <a:prstGeom prst="rect">
                <a:avLst/>
              </a:prstGeom>
              <a:solidFill>
                <a:srgbClr val="52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1" name="Google Shape;671;p37"/>
              <p:cNvSpPr/>
              <p:nvPr/>
            </p:nvSpPr>
            <p:spPr>
              <a:xfrm>
                <a:off x="3902" y="2064"/>
                <a:ext cx="322" cy="2"/>
              </a:xfrm>
              <a:prstGeom prst="rect">
                <a:avLst/>
              </a:prstGeom>
              <a:solidFill>
                <a:srgbClr val="52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2" name="Google Shape;672;p37"/>
              <p:cNvSpPr/>
              <p:nvPr/>
            </p:nvSpPr>
            <p:spPr>
              <a:xfrm>
                <a:off x="3902" y="2066"/>
                <a:ext cx="322" cy="1"/>
              </a:xfrm>
              <a:prstGeom prst="rect">
                <a:avLst/>
              </a:prstGeom>
              <a:solidFill>
                <a:srgbClr val="54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3" name="Google Shape;673;p37"/>
              <p:cNvSpPr/>
              <p:nvPr/>
            </p:nvSpPr>
            <p:spPr>
              <a:xfrm>
                <a:off x="3902" y="2067"/>
                <a:ext cx="322" cy="1"/>
              </a:xfrm>
              <a:prstGeom prst="rect">
                <a:avLst/>
              </a:prstGeom>
              <a:solidFill>
                <a:srgbClr val="56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4" name="Google Shape;674;p37"/>
              <p:cNvSpPr/>
              <p:nvPr/>
            </p:nvSpPr>
            <p:spPr>
              <a:xfrm>
                <a:off x="3902" y="2068"/>
                <a:ext cx="322" cy="1"/>
              </a:xfrm>
              <a:prstGeom prst="rect">
                <a:avLst/>
              </a:prstGeom>
              <a:solidFill>
                <a:srgbClr val="57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5" name="Google Shape;675;p37"/>
              <p:cNvSpPr/>
              <p:nvPr/>
            </p:nvSpPr>
            <p:spPr>
              <a:xfrm>
                <a:off x="3902" y="2069"/>
                <a:ext cx="322" cy="1"/>
              </a:xfrm>
              <a:prstGeom prst="rect">
                <a:avLst/>
              </a:prstGeom>
              <a:solidFill>
                <a:srgbClr val="57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6" name="Google Shape;676;p37"/>
              <p:cNvSpPr/>
              <p:nvPr/>
            </p:nvSpPr>
            <p:spPr>
              <a:xfrm>
                <a:off x="3902" y="2070"/>
                <a:ext cx="322" cy="1"/>
              </a:xfrm>
              <a:prstGeom prst="rect">
                <a:avLst/>
              </a:prstGeom>
              <a:solidFill>
                <a:srgbClr val="5A9E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7" name="Google Shape;677;p37"/>
              <p:cNvSpPr/>
              <p:nvPr/>
            </p:nvSpPr>
            <p:spPr>
              <a:xfrm>
                <a:off x="3902" y="2071"/>
                <a:ext cx="322" cy="2"/>
              </a:xfrm>
              <a:prstGeom prst="rect">
                <a:avLst/>
              </a:prstGeom>
              <a:solidFill>
                <a:srgbClr val="5C9E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8" name="Google Shape;678;p37"/>
              <p:cNvSpPr/>
              <p:nvPr/>
            </p:nvSpPr>
            <p:spPr>
              <a:xfrm>
                <a:off x="3902" y="2073"/>
                <a:ext cx="322" cy="1"/>
              </a:xfrm>
              <a:prstGeom prst="rect">
                <a:avLst/>
              </a:prstGeom>
              <a:solidFill>
                <a:srgbClr val="5C9E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9" name="Google Shape;679;p37"/>
              <p:cNvSpPr/>
              <p:nvPr/>
            </p:nvSpPr>
            <p:spPr>
              <a:xfrm>
                <a:off x="3902" y="2074"/>
                <a:ext cx="322" cy="1"/>
              </a:xfrm>
              <a:prstGeom prst="rect">
                <a:avLst/>
              </a:prstGeom>
              <a:solidFill>
                <a:srgbClr val="5FA1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0" name="Google Shape;680;p37"/>
              <p:cNvSpPr/>
              <p:nvPr/>
            </p:nvSpPr>
            <p:spPr>
              <a:xfrm>
                <a:off x="3902" y="2075"/>
                <a:ext cx="322" cy="1"/>
              </a:xfrm>
              <a:prstGeom prst="rect">
                <a:avLst/>
              </a:prstGeom>
              <a:solidFill>
                <a:srgbClr val="5FA1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1" name="Google Shape;681;p37"/>
              <p:cNvSpPr/>
              <p:nvPr/>
            </p:nvSpPr>
            <p:spPr>
              <a:xfrm>
                <a:off x="3902" y="2076"/>
                <a:ext cx="322" cy="1"/>
              </a:xfrm>
              <a:prstGeom prst="rect">
                <a:avLst/>
              </a:prstGeom>
              <a:solidFill>
                <a:srgbClr val="60A1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2" name="Google Shape;682;p37"/>
              <p:cNvSpPr/>
              <p:nvPr/>
            </p:nvSpPr>
            <p:spPr>
              <a:xfrm>
                <a:off x="3902" y="2077"/>
                <a:ext cx="322" cy="2"/>
              </a:xfrm>
              <a:prstGeom prst="rect">
                <a:avLst/>
              </a:prstGeom>
              <a:solidFill>
                <a:srgbClr val="64A3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3" name="Google Shape;683;p37"/>
              <p:cNvSpPr/>
              <p:nvPr/>
            </p:nvSpPr>
            <p:spPr>
              <a:xfrm>
                <a:off x="3902" y="2079"/>
                <a:ext cx="322" cy="1"/>
              </a:xfrm>
              <a:prstGeom prst="rect">
                <a:avLst/>
              </a:prstGeom>
              <a:solidFill>
                <a:srgbClr val="64A3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4" name="Google Shape;684;p37"/>
              <p:cNvSpPr/>
              <p:nvPr/>
            </p:nvSpPr>
            <p:spPr>
              <a:xfrm>
                <a:off x="3902" y="2080"/>
                <a:ext cx="322" cy="1"/>
              </a:xfrm>
              <a:prstGeom prst="rect">
                <a:avLst/>
              </a:prstGeom>
              <a:solidFill>
                <a:srgbClr val="65A3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5" name="Google Shape;685;p37"/>
              <p:cNvSpPr/>
              <p:nvPr/>
            </p:nvSpPr>
            <p:spPr>
              <a:xfrm>
                <a:off x="3902" y="2081"/>
                <a:ext cx="322" cy="1"/>
              </a:xfrm>
              <a:prstGeom prst="rect">
                <a:avLst/>
              </a:prstGeom>
              <a:solidFill>
                <a:srgbClr val="65A3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6" name="Google Shape;686;p37"/>
              <p:cNvSpPr/>
              <p:nvPr/>
            </p:nvSpPr>
            <p:spPr>
              <a:xfrm>
                <a:off x="3902" y="2082"/>
                <a:ext cx="322" cy="1"/>
              </a:xfrm>
              <a:prstGeom prst="rect">
                <a:avLst/>
              </a:prstGeom>
              <a:solidFill>
                <a:srgbClr val="68A6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7" name="Google Shape;687;p37"/>
              <p:cNvSpPr/>
              <p:nvPr/>
            </p:nvSpPr>
            <p:spPr>
              <a:xfrm>
                <a:off x="3902" y="2083"/>
                <a:ext cx="322" cy="1"/>
              </a:xfrm>
              <a:prstGeom prst="rect">
                <a:avLst/>
              </a:prstGeom>
              <a:solidFill>
                <a:srgbClr val="68A6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8" name="Google Shape;688;p37"/>
              <p:cNvSpPr/>
              <p:nvPr/>
            </p:nvSpPr>
            <p:spPr>
              <a:xfrm>
                <a:off x="3902" y="2084"/>
                <a:ext cx="322" cy="2"/>
              </a:xfrm>
              <a:prstGeom prst="rect">
                <a:avLst/>
              </a:prstGeom>
              <a:solidFill>
                <a:srgbClr val="6AA6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9" name="Google Shape;689;p37"/>
              <p:cNvSpPr/>
              <p:nvPr/>
            </p:nvSpPr>
            <p:spPr>
              <a:xfrm>
                <a:off x="3902" y="2086"/>
                <a:ext cx="322" cy="1"/>
              </a:xfrm>
              <a:prstGeom prst="rect">
                <a:avLst/>
              </a:prstGeom>
              <a:solidFill>
                <a:srgbClr val="6CA8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0" name="Google Shape;690;p37"/>
              <p:cNvSpPr/>
              <p:nvPr/>
            </p:nvSpPr>
            <p:spPr>
              <a:xfrm>
                <a:off x="3902" y="2087"/>
                <a:ext cx="322" cy="1"/>
              </a:xfrm>
              <a:prstGeom prst="rect">
                <a:avLst/>
              </a:prstGeom>
              <a:solidFill>
                <a:srgbClr val="6DA8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1" name="Google Shape;691;p37"/>
              <p:cNvSpPr/>
              <p:nvPr/>
            </p:nvSpPr>
            <p:spPr>
              <a:xfrm>
                <a:off x="3902" y="2088"/>
                <a:ext cx="322" cy="1"/>
              </a:xfrm>
              <a:prstGeom prst="rect">
                <a:avLst/>
              </a:prstGeom>
              <a:solidFill>
                <a:srgbClr val="6DA8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2" name="Google Shape;692;p37"/>
              <p:cNvSpPr/>
              <p:nvPr/>
            </p:nvSpPr>
            <p:spPr>
              <a:xfrm>
                <a:off x="3902" y="2089"/>
                <a:ext cx="322" cy="1"/>
              </a:xfrm>
              <a:prstGeom prst="rect">
                <a:avLst/>
              </a:prstGeom>
              <a:solidFill>
                <a:srgbClr val="71AB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3" name="Google Shape;693;p37"/>
              <p:cNvSpPr/>
              <p:nvPr/>
            </p:nvSpPr>
            <p:spPr>
              <a:xfrm>
                <a:off x="3902" y="2090"/>
                <a:ext cx="322" cy="1"/>
              </a:xfrm>
              <a:prstGeom prst="rect">
                <a:avLst/>
              </a:prstGeom>
              <a:solidFill>
                <a:srgbClr val="71AB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4" name="Google Shape;694;p37"/>
              <p:cNvSpPr/>
              <p:nvPr/>
            </p:nvSpPr>
            <p:spPr>
              <a:xfrm>
                <a:off x="3902" y="2091"/>
                <a:ext cx="322" cy="2"/>
              </a:xfrm>
              <a:prstGeom prst="rect">
                <a:avLst/>
              </a:prstGeom>
              <a:solidFill>
                <a:srgbClr val="72AB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5" name="Google Shape;695;p37"/>
              <p:cNvSpPr/>
              <p:nvPr/>
            </p:nvSpPr>
            <p:spPr>
              <a:xfrm>
                <a:off x="3902" y="2093"/>
                <a:ext cx="322" cy="1"/>
              </a:xfrm>
              <a:prstGeom prst="rect">
                <a:avLst/>
              </a:prstGeom>
              <a:solidFill>
                <a:srgbClr val="74A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6" name="Google Shape;696;p37"/>
              <p:cNvSpPr/>
              <p:nvPr/>
            </p:nvSpPr>
            <p:spPr>
              <a:xfrm>
                <a:off x="3902" y="2094"/>
                <a:ext cx="322" cy="1"/>
              </a:xfrm>
              <a:prstGeom prst="rect">
                <a:avLst/>
              </a:prstGeom>
              <a:solidFill>
                <a:srgbClr val="76A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7" name="Google Shape;697;p37"/>
              <p:cNvSpPr/>
              <p:nvPr/>
            </p:nvSpPr>
            <p:spPr>
              <a:xfrm>
                <a:off x="3902" y="2095"/>
                <a:ext cx="322" cy="1"/>
              </a:xfrm>
              <a:prstGeom prst="rect">
                <a:avLst/>
              </a:prstGeom>
              <a:solidFill>
                <a:srgbClr val="76AD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8" name="Google Shape;698;p37"/>
              <p:cNvSpPr/>
              <p:nvPr/>
            </p:nvSpPr>
            <p:spPr>
              <a:xfrm>
                <a:off x="3902" y="2096"/>
                <a:ext cx="322" cy="1"/>
              </a:xfrm>
              <a:prstGeom prst="rect">
                <a:avLst/>
              </a:prstGeom>
              <a:solidFill>
                <a:srgbClr val="79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9" name="Google Shape;699;p37"/>
              <p:cNvSpPr/>
              <p:nvPr/>
            </p:nvSpPr>
            <p:spPr>
              <a:xfrm>
                <a:off x="3902" y="2097"/>
                <a:ext cx="322" cy="2"/>
              </a:xfrm>
              <a:prstGeom prst="rect">
                <a:avLst/>
              </a:prstGeom>
              <a:solidFill>
                <a:srgbClr val="79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0" name="Google Shape;700;p37"/>
              <p:cNvSpPr/>
              <p:nvPr/>
            </p:nvSpPr>
            <p:spPr>
              <a:xfrm>
                <a:off x="3902" y="2099"/>
                <a:ext cx="322" cy="1"/>
              </a:xfrm>
              <a:prstGeom prst="rect">
                <a:avLst/>
              </a:prstGeom>
              <a:solidFill>
                <a:srgbClr val="7B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1" name="Google Shape;701;p37"/>
              <p:cNvSpPr/>
              <p:nvPr/>
            </p:nvSpPr>
            <p:spPr>
              <a:xfrm>
                <a:off x="3902" y="2100"/>
                <a:ext cx="322" cy="1"/>
              </a:xfrm>
              <a:prstGeom prst="rect">
                <a:avLst/>
              </a:prstGeom>
              <a:solidFill>
                <a:srgbClr val="7BB0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2" name="Google Shape;702;p37"/>
              <p:cNvSpPr/>
              <p:nvPr/>
            </p:nvSpPr>
            <p:spPr>
              <a:xfrm>
                <a:off x="3902" y="2101"/>
                <a:ext cx="322" cy="1"/>
              </a:xfrm>
              <a:prstGeom prst="rect">
                <a:avLst/>
              </a:prstGeom>
              <a:solidFill>
                <a:srgbClr val="7FB3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3" name="Google Shape;703;p37"/>
              <p:cNvSpPr/>
              <p:nvPr/>
            </p:nvSpPr>
            <p:spPr>
              <a:xfrm>
                <a:off x="3902" y="2102"/>
                <a:ext cx="322" cy="1"/>
              </a:xfrm>
              <a:prstGeom prst="rect">
                <a:avLst/>
              </a:prstGeom>
              <a:solidFill>
                <a:srgbClr val="7FB3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4" name="Google Shape;704;p37"/>
              <p:cNvSpPr/>
              <p:nvPr/>
            </p:nvSpPr>
            <p:spPr>
              <a:xfrm>
                <a:off x="3902" y="2103"/>
                <a:ext cx="322" cy="1"/>
              </a:xfrm>
              <a:prstGeom prst="rect">
                <a:avLst/>
              </a:prstGeom>
              <a:solidFill>
                <a:srgbClr val="81B3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5" name="Google Shape;705;p37"/>
              <p:cNvSpPr/>
              <p:nvPr/>
            </p:nvSpPr>
            <p:spPr>
              <a:xfrm>
                <a:off x="3902" y="2104"/>
                <a:ext cx="322" cy="2"/>
              </a:xfrm>
              <a:prstGeom prst="rect">
                <a:avLst/>
              </a:prstGeom>
              <a:solidFill>
                <a:srgbClr val="82B5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6" name="Google Shape;706;p37"/>
              <p:cNvSpPr/>
              <p:nvPr/>
            </p:nvSpPr>
            <p:spPr>
              <a:xfrm>
                <a:off x="3902" y="2106"/>
                <a:ext cx="322" cy="1"/>
              </a:xfrm>
              <a:prstGeom prst="rect">
                <a:avLst/>
              </a:prstGeom>
              <a:solidFill>
                <a:srgbClr val="82B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7" name="Google Shape;707;p37"/>
              <p:cNvSpPr/>
              <p:nvPr/>
            </p:nvSpPr>
            <p:spPr>
              <a:xfrm>
                <a:off x="3902" y="2107"/>
                <a:ext cx="322" cy="1"/>
              </a:xfrm>
              <a:prstGeom prst="rect">
                <a:avLst/>
              </a:prstGeom>
              <a:solidFill>
                <a:srgbClr val="84B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8" name="Google Shape;708;p37"/>
              <p:cNvSpPr/>
              <p:nvPr/>
            </p:nvSpPr>
            <p:spPr>
              <a:xfrm>
                <a:off x="3902" y="2108"/>
                <a:ext cx="322" cy="1"/>
              </a:xfrm>
              <a:prstGeom prst="rect">
                <a:avLst/>
              </a:prstGeom>
              <a:solidFill>
                <a:srgbClr val="86B8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9" name="Google Shape;709;p37"/>
              <p:cNvSpPr/>
              <p:nvPr/>
            </p:nvSpPr>
            <p:spPr>
              <a:xfrm>
                <a:off x="3902" y="2109"/>
                <a:ext cx="322" cy="1"/>
              </a:xfrm>
              <a:prstGeom prst="rect">
                <a:avLst/>
              </a:prstGeom>
              <a:solidFill>
                <a:srgbClr val="88B8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0" name="Google Shape;710;p37"/>
              <p:cNvSpPr/>
              <p:nvPr/>
            </p:nvSpPr>
            <p:spPr>
              <a:xfrm>
                <a:off x="3902" y="2110"/>
                <a:ext cx="322" cy="1"/>
              </a:xfrm>
              <a:prstGeom prst="rect">
                <a:avLst/>
              </a:prstGeom>
              <a:solidFill>
                <a:srgbClr val="88B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1" name="Google Shape;711;p37"/>
              <p:cNvSpPr/>
              <p:nvPr/>
            </p:nvSpPr>
            <p:spPr>
              <a:xfrm>
                <a:off x="3902" y="2111"/>
                <a:ext cx="322" cy="2"/>
              </a:xfrm>
              <a:prstGeom prst="rect">
                <a:avLst/>
              </a:prstGeom>
              <a:solidFill>
                <a:srgbClr val="8CBA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2" name="Google Shape;712;p37"/>
              <p:cNvSpPr/>
              <p:nvPr/>
            </p:nvSpPr>
            <p:spPr>
              <a:xfrm>
                <a:off x="3902" y="2113"/>
                <a:ext cx="322" cy="1"/>
              </a:xfrm>
              <a:prstGeom prst="rect">
                <a:avLst/>
              </a:prstGeom>
              <a:solidFill>
                <a:srgbClr val="8CBA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3" name="Google Shape;713;p37"/>
              <p:cNvSpPr/>
              <p:nvPr/>
            </p:nvSpPr>
            <p:spPr>
              <a:xfrm>
                <a:off x="3902" y="2114"/>
                <a:ext cx="322" cy="1"/>
              </a:xfrm>
              <a:prstGeom prst="rect">
                <a:avLst/>
              </a:prstGeom>
              <a:solidFill>
                <a:srgbClr val="8CB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4" name="Google Shape;714;p37"/>
              <p:cNvSpPr/>
              <p:nvPr/>
            </p:nvSpPr>
            <p:spPr>
              <a:xfrm>
                <a:off x="3902" y="2115"/>
                <a:ext cx="322" cy="1"/>
              </a:xfrm>
              <a:prstGeom prst="rect">
                <a:avLst/>
              </a:prstGeom>
              <a:solidFill>
                <a:srgbClr val="8FBD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5" name="Google Shape;715;p37"/>
              <p:cNvSpPr/>
              <p:nvPr/>
            </p:nvSpPr>
            <p:spPr>
              <a:xfrm>
                <a:off x="3902" y="2116"/>
                <a:ext cx="322" cy="1"/>
              </a:xfrm>
              <a:prstGeom prst="rect">
                <a:avLst/>
              </a:prstGeom>
              <a:solidFill>
                <a:srgbClr val="8FBD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6" name="Google Shape;716;p37"/>
              <p:cNvSpPr/>
              <p:nvPr/>
            </p:nvSpPr>
            <p:spPr>
              <a:xfrm>
                <a:off x="3902" y="2117"/>
                <a:ext cx="322" cy="2"/>
              </a:xfrm>
              <a:prstGeom prst="rect">
                <a:avLst/>
              </a:prstGeom>
              <a:solidFill>
                <a:srgbClr val="91BD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7" name="Google Shape;717;p37"/>
              <p:cNvSpPr/>
              <p:nvPr/>
            </p:nvSpPr>
            <p:spPr>
              <a:xfrm>
                <a:off x="3902" y="2119"/>
                <a:ext cx="322" cy="1"/>
              </a:xfrm>
              <a:prstGeom prst="rect">
                <a:avLst/>
              </a:prstGeom>
              <a:solidFill>
                <a:srgbClr val="93BF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8" name="Google Shape;718;p37"/>
              <p:cNvSpPr/>
              <p:nvPr/>
            </p:nvSpPr>
            <p:spPr>
              <a:xfrm>
                <a:off x="3902" y="2120"/>
                <a:ext cx="322" cy="1"/>
              </a:xfrm>
              <a:prstGeom prst="rect">
                <a:avLst/>
              </a:prstGeom>
              <a:solidFill>
                <a:srgbClr val="93BF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9" name="Google Shape;719;p37"/>
              <p:cNvSpPr/>
              <p:nvPr/>
            </p:nvSpPr>
            <p:spPr>
              <a:xfrm>
                <a:off x="3902" y="2121"/>
                <a:ext cx="322" cy="1"/>
              </a:xfrm>
              <a:prstGeom prst="rect">
                <a:avLst/>
              </a:prstGeom>
              <a:solidFill>
                <a:srgbClr val="95BF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0" name="Google Shape;720;p37"/>
              <p:cNvSpPr/>
              <p:nvPr/>
            </p:nvSpPr>
            <p:spPr>
              <a:xfrm>
                <a:off x="3902" y="2122"/>
                <a:ext cx="322" cy="1"/>
              </a:xfrm>
              <a:prstGeom prst="rect">
                <a:avLst/>
              </a:prstGeom>
              <a:solidFill>
                <a:srgbClr val="97C2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1" name="Google Shape;721;p37"/>
              <p:cNvSpPr/>
              <p:nvPr/>
            </p:nvSpPr>
            <p:spPr>
              <a:xfrm>
                <a:off x="3902" y="2123"/>
                <a:ext cx="322" cy="1"/>
              </a:xfrm>
              <a:prstGeom prst="rect">
                <a:avLst/>
              </a:prstGeom>
              <a:solidFill>
                <a:srgbClr val="99C2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2" name="Google Shape;722;p37"/>
              <p:cNvSpPr/>
              <p:nvPr/>
            </p:nvSpPr>
            <p:spPr>
              <a:xfrm>
                <a:off x="3902" y="2124"/>
                <a:ext cx="322" cy="2"/>
              </a:xfrm>
              <a:prstGeom prst="rect">
                <a:avLst/>
              </a:prstGeom>
              <a:solidFill>
                <a:srgbClr val="99C2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3" name="Google Shape;723;p37"/>
              <p:cNvSpPr/>
              <p:nvPr/>
            </p:nvSpPr>
            <p:spPr>
              <a:xfrm>
                <a:off x="3902" y="2126"/>
                <a:ext cx="322" cy="1"/>
              </a:xfrm>
              <a:prstGeom prst="rect">
                <a:avLst/>
              </a:prstGeom>
              <a:solidFill>
                <a:srgbClr val="9BC4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4" name="Google Shape;724;p37"/>
              <p:cNvSpPr/>
              <p:nvPr/>
            </p:nvSpPr>
            <p:spPr>
              <a:xfrm>
                <a:off x="3902" y="2127"/>
                <a:ext cx="322" cy="1"/>
              </a:xfrm>
              <a:prstGeom prst="rect">
                <a:avLst/>
              </a:prstGeom>
              <a:solidFill>
                <a:srgbClr val="9DC4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5" name="Google Shape;725;p37"/>
              <p:cNvSpPr/>
              <p:nvPr/>
            </p:nvSpPr>
            <p:spPr>
              <a:xfrm>
                <a:off x="3902" y="2128"/>
                <a:ext cx="322" cy="1"/>
              </a:xfrm>
              <a:prstGeom prst="rect">
                <a:avLst/>
              </a:prstGeom>
              <a:solidFill>
                <a:srgbClr val="9DC4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6" name="Google Shape;726;p37"/>
              <p:cNvSpPr/>
              <p:nvPr/>
            </p:nvSpPr>
            <p:spPr>
              <a:xfrm>
                <a:off x="3902" y="2129"/>
                <a:ext cx="322" cy="1"/>
              </a:xfrm>
              <a:prstGeom prst="rect">
                <a:avLst/>
              </a:prstGeom>
              <a:solidFill>
                <a:srgbClr val="A1C7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7" name="Google Shape;727;p37"/>
              <p:cNvSpPr/>
              <p:nvPr/>
            </p:nvSpPr>
            <p:spPr>
              <a:xfrm>
                <a:off x="3902" y="2130"/>
                <a:ext cx="322" cy="1"/>
              </a:xfrm>
              <a:prstGeom prst="rect">
                <a:avLst/>
              </a:prstGeom>
              <a:solidFill>
                <a:srgbClr val="A1C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8" name="Google Shape;728;p37"/>
              <p:cNvSpPr/>
              <p:nvPr/>
            </p:nvSpPr>
            <p:spPr>
              <a:xfrm>
                <a:off x="3902" y="2131"/>
                <a:ext cx="322" cy="2"/>
              </a:xfrm>
              <a:prstGeom prst="rect">
                <a:avLst/>
              </a:prstGeom>
              <a:solidFill>
                <a:srgbClr val="A1C7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9" name="Google Shape;729;p37"/>
              <p:cNvSpPr/>
              <p:nvPr/>
            </p:nvSpPr>
            <p:spPr>
              <a:xfrm>
                <a:off x="3902" y="2133"/>
                <a:ext cx="322" cy="1"/>
              </a:xfrm>
              <a:prstGeom prst="rect">
                <a:avLst/>
              </a:prstGeom>
              <a:solidFill>
                <a:srgbClr val="A5C9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0" name="Google Shape;730;p37"/>
              <p:cNvSpPr/>
              <p:nvPr/>
            </p:nvSpPr>
            <p:spPr>
              <a:xfrm>
                <a:off x="3902" y="2134"/>
                <a:ext cx="322" cy="1"/>
              </a:xfrm>
              <a:prstGeom prst="rect">
                <a:avLst/>
              </a:prstGeom>
              <a:solidFill>
                <a:srgbClr val="A5C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1" name="Google Shape;731;p37"/>
              <p:cNvSpPr/>
              <p:nvPr/>
            </p:nvSpPr>
            <p:spPr>
              <a:xfrm>
                <a:off x="3902" y="2135"/>
                <a:ext cx="322" cy="1"/>
              </a:xfrm>
              <a:prstGeom prst="rect">
                <a:avLst/>
              </a:prstGeom>
              <a:solidFill>
                <a:srgbClr val="A5C9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2" name="Google Shape;732;p37"/>
              <p:cNvSpPr/>
              <p:nvPr/>
            </p:nvSpPr>
            <p:spPr>
              <a:xfrm>
                <a:off x="3902" y="2136"/>
                <a:ext cx="322" cy="1"/>
              </a:xfrm>
              <a:prstGeom prst="rect">
                <a:avLst/>
              </a:prstGeom>
              <a:solidFill>
                <a:srgbClr val="A9C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3" name="Google Shape;733;p37"/>
              <p:cNvSpPr/>
              <p:nvPr/>
            </p:nvSpPr>
            <p:spPr>
              <a:xfrm>
                <a:off x="3902" y="2137"/>
                <a:ext cx="322" cy="2"/>
              </a:xfrm>
              <a:prstGeom prst="rect">
                <a:avLst/>
              </a:prstGeom>
              <a:solidFill>
                <a:srgbClr val="A9CC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4" name="Google Shape;734;p37"/>
              <p:cNvSpPr/>
              <p:nvPr/>
            </p:nvSpPr>
            <p:spPr>
              <a:xfrm>
                <a:off x="3902" y="2139"/>
                <a:ext cx="322" cy="1"/>
              </a:xfrm>
              <a:prstGeom prst="rect">
                <a:avLst/>
              </a:prstGeom>
              <a:solidFill>
                <a:srgbClr val="A9CC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5" name="Google Shape;735;p37"/>
              <p:cNvSpPr/>
              <p:nvPr/>
            </p:nvSpPr>
            <p:spPr>
              <a:xfrm>
                <a:off x="3902" y="2140"/>
                <a:ext cx="322" cy="1"/>
              </a:xfrm>
              <a:prstGeom prst="rect">
                <a:avLst/>
              </a:prstGeom>
              <a:solidFill>
                <a:srgbClr val="AEC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6" name="Google Shape;736;p37"/>
              <p:cNvSpPr/>
              <p:nvPr/>
            </p:nvSpPr>
            <p:spPr>
              <a:xfrm>
                <a:off x="3902" y="2141"/>
                <a:ext cx="322" cy="1"/>
              </a:xfrm>
              <a:prstGeom prst="rect">
                <a:avLst/>
              </a:prstGeom>
              <a:solidFill>
                <a:srgbClr val="AECF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7" name="Google Shape;737;p37"/>
              <p:cNvSpPr/>
              <p:nvPr/>
            </p:nvSpPr>
            <p:spPr>
              <a:xfrm>
                <a:off x="3902" y="2142"/>
                <a:ext cx="322" cy="1"/>
              </a:xfrm>
              <a:prstGeom prst="rect">
                <a:avLst/>
              </a:prstGeom>
              <a:solidFill>
                <a:srgbClr val="AECF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8" name="Google Shape;738;p37"/>
              <p:cNvSpPr/>
              <p:nvPr/>
            </p:nvSpPr>
            <p:spPr>
              <a:xfrm>
                <a:off x="3902" y="2143"/>
                <a:ext cx="322" cy="1"/>
              </a:xfrm>
              <a:prstGeom prst="rect">
                <a:avLst/>
              </a:prstGeom>
              <a:solidFill>
                <a:srgbClr val="B1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9" name="Google Shape;739;p37"/>
              <p:cNvSpPr/>
              <p:nvPr/>
            </p:nvSpPr>
            <p:spPr>
              <a:xfrm>
                <a:off x="3902" y="2144"/>
                <a:ext cx="322" cy="2"/>
              </a:xfrm>
              <a:prstGeom prst="rect">
                <a:avLst/>
              </a:prstGeom>
              <a:solidFill>
                <a:srgbClr val="B2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0" name="Google Shape;740;p37"/>
              <p:cNvSpPr/>
              <p:nvPr/>
            </p:nvSpPr>
            <p:spPr>
              <a:xfrm>
                <a:off x="3902" y="2146"/>
                <a:ext cx="322" cy="1"/>
              </a:xfrm>
              <a:prstGeom prst="rect">
                <a:avLst/>
              </a:prstGeom>
              <a:solidFill>
                <a:srgbClr val="B3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1" name="Google Shape;741;p37"/>
              <p:cNvSpPr/>
              <p:nvPr/>
            </p:nvSpPr>
            <p:spPr>
              <a:xfrm>
                <a:off x="3902" y="2147"/>
                <a:ext cx="322" cy="1"/>
              </a:xfrm>
              <a:prstGeom prst="rect">
                <a:avLst/>
              </a:prstGeom>
              <a:solidFill>
                <a:srgbClr val="B6D4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2" name="Google Shape;742;p37"/>
              <p:cNvSpPr/>
              <p:nvPr/>
            </p:nvSpPr>
            <p:spPr>
              <a:xfrm>
                <a:off x="3902" y="2148"/>
                <a:ext cx="322" cy="1"/>
              </a:xfrm>
              <a:prstGeom prst="rect">
                <a:avLst/>
              </a:prstGeom>
              <a:solidFill>
                <a:srgbClr val="B7D4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3" name="Google Shape;743;p37"/>
              <p:cNvSpPr/>
              <p:nvPr/>
            </p:nvSpPr>
            <p:spPr>
              <a:xfrm>
                <a:off x="3902" y="2149"/>
                <a:ext cx="322" cy="1"/>
              </a:xfrm>
              <a:prstGeom prst="rect">
                <a:avLst/>
              </a:prstGeom>
              <a:solidFill>
                <a:srgbClr val="B6D4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4" name="Google Shape;744;p37"/>
              <p:cNvSpPr/>
              <p:nvPr/>
            </p:nvSpPr>
            <p:spPr>
              <a:xfrm>
                <a:off x="3902" y="2150"/>
                <a:ext cx="322" cy="1"/>
              </a:xfrm>
              <a:prstGeom prst="rect">
                <a:avLst/>
              </a:prstGeom>
              <a:solidFill>
                <a:srgbClr val="BA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5" name="Google Shape;745;p37"/>
              <p:cNvSpPr/>
              <p:nvPr/>
            </p:nvSpPr>
            <p:spPr>
              <a:xfrm>
                <a:off x="3902" y="2151"/>
                <a:ext cx="322" cy="2"/>
              </a:xfrm>
              <a:prstGeom prst="rect">
                <a:avLst/>
              </a:prstGeom>
              <a:solidFill>
                <a:srgbClr val="BB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6" name="Google Shape;746;p37"/>
              <p:cNvSpPr/>
              <p:nvPr/>
            </p:nvSpPr>
            <p:spPr>
              <a:xfrm>
                <a:off x="3902" y="2153"/>
                <a:ext cx="322" cy="1"/>
              </a:xfrm>
              <a:prstGeom prst="rect">
                <a:avLst/>
              </a:prstGeom>
              <a:solidFill>
                <a:srgbClr val="BB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7" name="Google Shape;747;p37"/>
              <p:cNvSpPr/>
              <p:nvPr/>
            </p:nvSpPr>
            <p:spPr>
              <a:xfrm>
                <a:off x="3902" y="2154"/>
                <a:ext cx="322" cy="1"/>
              </a:xfrm>
              <a:prstGeom prst="rect">
                <a:avLst/>
              </a:prstGeom>
              <a:solidFill>
                <a:srgbClr val="BFD9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8" name="Google Shape;748;p37"/>
              <p:cNvSpPr/>
              <p:nvPr/>
            </p:nvSpPr>
            <p:spPr>
              <a:xfrm>
                <a:off x="3902" y="2155"/>
                <a:ext cx="322" cy="1"/>
              </a:xfrm>
              <a:prstGeom prst="rect">
                <a:avLst/>
              </a:prstGeom>
              <a:solidFill>
                <a:srgbClr val="BED9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9" name="Google Shape;749;p37"/>
              <p:cNvSpPr/>
              <p:nvPr/>
            </p:nvSpPr>
            <p:spPr>
              <a:xfrm>
                <a:off x="3902" y="2156"/>
                <a:ext cx="322" cy="1"/>
              </a:xfrm>
              <a:prstGeom prst="rect">
                <a:avLst/>
              </a:prstGeom>
              <a:solidFill>
                <a:srgbClr val="BFD9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0" name="Google Shape;750;p37"/>
              <p:cNvSpPr/>
              <p:nvPr/>
            </p:nvSpPr>
            <p:spPr>
              <a:xfrm>
                <a:off x="3902" y="2157"/>
                <a:ext cx="322" cy="2"/>
              </a:xfrm>
              <a:prstGeom prst="rect">
                <a:avLst/>
              </a:prstGeom>
              <a:solidFill>
                <a:srgbClr val="C2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1" name="Google Shape;751;p37"/>
              <p:cNvSpPr/>
              <p:nvPr/>
            </p:nvSpPr>
            <p:spPr>
              <a:xfrm>
                <a:off x="3902" y="2159"/>
                <a:ext cx="322" cy="1"/>
              </a:xfrm>
              <a:prstGeom prst="rect">
                <a:avLst/>
              </a:prstGeom>
              <a:solidFill>
                <a:srgbClr val="C4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2" name="Google Shape;752;p37"/>
              <p:cNvSpPr/>
              <p:nvPr/>
            </p:nvSpPr>
            <p:spPr>
              <a:xfrm>
                <a:off x="3902" y="2160"/>
                <a:ext cx="322" cy="1"/>
              </a:xfrm>
              <a:prstGeom prst="rect">
                <a:avLst/>
              </a:prstGeom>
              <a:solidFill>
                <a:srgbClr val="C4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3" name="Google Shape;753;p37"/>
              <p:cNvSpPr/>
              <p:nvPr/>
            </p:nvSpPr>
            <p:spPr>
              <a:xfrm>
                <a:off x="3902" y="2161"/>
                <a:ext cx="322" cy="1"/>
              </a:xfrm>
              <a:prstGeom prst="rect">
                <a:avLst/>
              </a:prstGeom>
              <a:solidFill>
                <a:srgbClr val="C6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4" name="Google Shape;754;p37"/>
              <p:cNvSpPr/>
              <p:nvPr/>
            </p:nvSpPr>
            <p:spPr>
              <a:xfrm>
                <a:off x="3902" y="2162"/>
                <a:ext cx="322" cy="1"/>
              </a:xfrm>
              <a:prstGeom prst="rect">
                <a:avLst/>
              </a:prstGeom>
              <a:solidFill>
                <a:srgbClr val="C7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5" name="Google Shape;755;p37"/>
              <p:cNvSpPr/>
              <p:nvPr/>
            </p:nvSpPr>
            <p:spPr>
              <a:xfrm>
                <a:off x="3902" y="2163"/>
                <a:ext cx="322" cy="1"/>
              </a:xfrm>
              <a:prstGeom prst="rect">
                <a:avLst/>
              </a:prstGeom>
              <a:solidFill>
                <a:srgbClr val="C8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6" name="Google Shape;756;p37"/>
              <p:cNvSpPr/>
              <p:nvPr/>
            </p:nvSpPr>
            <p:spPr>
              <a:xfrm>
                <a:off x="3902" y="2164"/>
                <a:ext cx="322" cy="2"/>
              </a:xfrm>
              <a:prstGeom prst="rect">
                <a:avLst/>
              </a:prstGeom>
              <a:solidFill>
                <a:srgbClr val="CB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7" name="Google Shape;757;p37"/>
              <p:cNvSpPr/>
              <p:nvPr/>
            </p:nvSpPr>
            <p:spPr>
              <a:xfrm>
                <a:off x="3902" y="2166"/>
                <a:ext cx="322" cy="1"/>
              </a:xfrm>
              <a:prstGeom prst="rect">
                <a:avLst/>
              </a:prstGeom>
              <a:solidFill>
                <a:srgbClr val="CC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8" name="Google Shape;758;p37"/>
              <p:cNvSpPr/>
              <p:nvPr/>
            </p:nvSpPr>
            <p:spPr>
              <a:xfrm>
                <a:off x="3902" y="2167"/>
                <a:ext cx="322" cy="1"/>
              </a:xfrm>
              <a:prstGeom prst="rect">
                <a:avLst/>
              </a:prstGeom>
              <a:solidFill>
                <a:srgbClr val="CD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9" name="Google Shape;759;p37"/>
              <p:cNvSpPr/>
              <p:nvPr/>
            </p:nvSpPr>
            <p:spPr>
              <a:xfrm>
                <a:off x="3902" y="2168"/>
                <a:ext cx="322" cy="1"/>
              </a:xfrm>
              <a:prstGeom prst="rect">
                <a:avLst/>
              </a:prstGeom>
              <a:solidFill>
                <a:srgbClr val="CF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0" name="Google Shape;760;p37"/>
              <p:cNvSpPr/>
              <p:nvPr/>
            </p:nvSpPr>
            <p:spPr>
              <a:xfrm>
                <a:off x="3902" y="2169"/>
                <a:ext cx="322" cy="1"/>
              </a:xfrm>
              <a:prstGeom prst="rect">
                <a:avLst/>
              </a:prstGeom>
              <a:solidFill>
                <a:srgbClr val="D0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1" name="Google Shape;761;p37"/>
              <p:cNvSpPr/>
              <p:nvPr/>
            </p:nvSpPr>
            <p:spPr>
              <a:xfrm>
                <a:off x="3902" y="2170"/>
                <a:ext cx="322" cy="1"/>
              </a:xfrm>
              <a:prstGeom prst="rect">
                <a:avLst/>
              </a:prstGeom>
              <a:solidFill>
                <a:srgbClr val="D1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2" name="Google Shape;762;p37"/>
              <p:cNvSpPr/>
              <p:nvPr/>
            </p:nvSpPr>
            <p:spPr>
              <a:xfrm>
                <a:off x="3902" y="2171"/>
                <a:ext cx="322" cy="2"/>
              </a:xfrm>
              <a:prstGeom prst="rect">
                <a:avLst/>
              </a:prstGeom>
              <a:solidFill>
                <a:srgbClr val="D4E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3" name="Google Shape;763;p37"/>
              <p:cNvSpPr/>
              <p:nvPr/>
            </p:nvSpPr>
            <p:spPr>
              <a:xfrm>
                <a:off x="3902" y="2173"/>
                <a:ext cx="322" cy="1"/>
              </a:xfrm>
              <a:prstGeom prst="rect">
                <a:avLst/>
              </a:prstGeom>
              <a:solidFill>
                <a:srgbClr val="D5E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4" name="Google Shape;764;p37"/>
              <p:cNvSpPr/>
              <p:nvPr/>
            </p:nvSpPr>
            <p:spPr>
              <a:xfrm>
                <a:off x="3902" y="2174"/>
                <a:ext cx="322" cy="1"/>
              </a:xfrm>
              <a:prstGeom prst="rect">
                <a:avLst/>
              </a:prstGeom>
              <a:solidFill>
                <a:srgbClr val="D5E6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5" name="Google Shape;765;p37"/>
              <p:cNvSpPr/>
              <p:nvPr/>
            </p:nvSpPr>
            <p:spPr>
              <a:xfrm>
                <a:off x="3902" y="2175"/>
                <a:ext cx="322" cy="1"/>
              </a:xfrm>
              <a:prstGeom prst="rect">
                <a:avLst/>
              </a:prstGeom>
              <a:solidFill>
                <a:srgbClr val="D8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6" name="Google Shape;766;p37"/>
              <p:cNvSpPr/>
              <p:nvPr/>
            </p:nvSpPr>
            <p:spPr>
              <a:xfrm>
                <a:off x="3902" y="2176"/>
                <a:ext cx="322" cy="1"/>
              </a:xfrm>
              <a:prstGeom prst="rect">
                <a:avLst/>
              </a:prstGeom>
              <a:solidFill>
                <a:srgbClr val="D9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7" name="Google Shape;767;p37"/>
              <p:cNvSpPr/>
              <p:nvPr/>
            </p:nvSpPr>
            <p:spPr>
              <a:xfrm>
                <a:off x="3902" y="2177"/>
                <a:ext cx="322" cy="2"/>
              </a:xfrm>
              <a:prstGeom prst="rect">
                <a:avLst/>
              </a:prstGeom>
              <a:solidFill>
                <a:srgbClr val="D9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8" name="Google Shape;768;p37"/>
              <p:cNvSpPr/>
              <p:nvPr/>
            </p:nvSpPr>
            <p:spPr>
              <a:xfrm>
                <a:off x="3902" y="2179"/>
                <a:ext cx="322" cy="1"/>
              </a:xfrm>
              <a:prstGeom prst="rect">
                <a:avLst/>
              </a:prstGeom>
              <a:solidFill>
                <a:srgbClr val="DDE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9" name="Google Shape;769;p37"/>
              <p:cNvSpPr/>
              <p:nvPr/>
            </p:nvSpPr>
            <p:spPr>
              <a:xfrm>
                <a:off x="3902" y="2180"/>
                <a:ext cx="322" cy="1"/>
              </a:xfrm>
              <a:prstGeom prst="rect">
                <a:avLst/>
              </a:prstGeom>
              <a:solidFill>
                <a:srgbClr val="DDE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0" name="Google Shape;770;p37"/>
              <p:cNvSpPr/>
              <p:nvPr/>
            </p:nvSpPr>
            <p:spPr>
              <a:xfrm>
                <a:off x="3902" y="2181"/>
                <a:ext cx="322" cy="1"/>
              </a:xfrm>
              <a:prstGeom prst="rect">
                <a:avLst/>
              </a:prstGeom>
              <a:solidFill>
                <a:srgbClr val="E0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1" name="Google Shape;771;p37"/>
              <p:cNvSpPr/>
              <p:nvPr/>
            </p:nvSpPr>
            <p:spPr>
              <a:xfrm>
                <a:off x="3902" y="2182"/>
                <a:ext cx="322" cy="1"/>
              </a:xfrm>
              <a:prstGeom prst="rect">
                <a:avLst/>
              </a:prstGeom>
              <a:solidFill>
                <a:srgbClr val="E1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2" name="Google Shape;772;p37"/>
              <p:cNvSpPr/>
              <p:nvPr/>
            </p:nvSpPr>
            <p:spPr>
              <a:xfrm>
                <a:off x="3902" y="2183"/>
                <a:ext cx="322" cy="1"/>
              </a:xfrm>
              <a:prstGeom prst="rect">
                <a:avLst/>
              </a:prstGeom>
              <a:solidFill>
                <a:srgbClr val="E2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3" name="Google Shape;773;p37"/>
              <p:cNvSpPr/>
              <p:nvPr/>
            </p:nvSpPr>
            <p:spPr>
              <a:xfrm>
                <a:off x="3902" y="2184"/>
                <a:ext cx="322" cy="2"/>
              </a:xfrm>
              <a:prstGeom prst="rect">
                <a:avLst/>
              </a:prstGeom>
              <a:solidFill>
                <a:srgbClr val="E4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4" name="Google Shape;774;p37"/>
              <p:cNvSpPr/>
              <p:nvPr/>
            </p:nvSpPr>
            <p:spPr>
              <a:xfrm>
                <a:off x="3902" y="2186"/>
                <a:ext cx="322" cy="1"/>
              </a:xfrm>
              <a:prstGeom prst="rect">
                <a:avLst/>
              </a:prstGeom>
              <a:solidFill>
                <a:srgbClr val="E5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5" name="Google Shape;775;p37"/>
              <p:cNvSpPr/>
              <p:nvPr/>
            </p:nvSpPr>
            <p:spPr>
              <a:xfrm>
                <a:off x="3902" y="2187"/>
                <a:ext cx="322" cy="1"/>
              </a:xfrm>
              <a:prstGeom prst="rect">
                <a:avLst/>
              </a:prstGeom>
              <a:solidFill>
                <a:srgbClr val="E6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6" name="Google Shape;776;p37"/>
              <p:cNvSpPr/>
              <p:nvPr/>
            </p:nvSpPr>
            <p:spPr>
              <a:xfrm>
                <a:off x="3902" y="2188"/>
                <a:ext cx="322" cy="1"/>
              </a:xfrm>
              <a:prstGeom prst="rect">
                <a:avLst/>
              </a:prstGeom>
              <a:solidFill>
                <a:srgbClr val="E9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7" name="Google Shape;777;p37"/>
              <p:cNvSpPr/>
              <p:nvPr/>
            </p:nvSpPr>
            <p:spPr>
              <a:xfrm>
                <a:off x="3902" y="2189"/>
                <a:ext cx="322" cy="1"/>
              </a:xfrm>
              <a:prstGeom prst="rect">
                <a:avLst/>
              </a:prstGeom>
              <a:solidFill>
                <a:srgbClr val="EA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8" name="Google Shape;778;p37"/>
              <p:cNvSpPr/>
              <p:nvPr/>
            </p:nvSpPr>
            <p:spPr>
              <a:xfrm>
                <a:off x="3902" y="2190"/>
                <a:ext cx="322" cy="1"/>
              </a:xfrm>
              <a:prstGeom prst="rect">
                <a:avLst/>
              </a:prstGeom>
              <a:solidFill>
                <a:srgbClr val="EA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9" name="Google Shape;779;p37"/>
              <p:cNvSpPr/>
              <p:nvPr/>
            </p:nvSpPr>
            <p:spPr>
              <a:xfrm>
                <a:off x="3902" y="2191"/>
                <a:ext cx="322" cy="2"/>
              </a:xfrm>
              <a:prstGeom prst="rect">
                <a:avLst/>
              </a:prstGeom>
              <a:solidFill>
                <a:srgbClr val="ED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0" name="Google Shape;780;p37"/>
              <p:cNvSpPr/>
              <p:nvPr/>
            </p:nvSpPr>
            <p:spPr>
              <a:xfrm>
                <a:off x="3902" y="2193"/>
                <a:ext cx="322" cy="1"/>
              </a:xfrm>
              <a:prstGeom prst="rect">
                <a:avLst/>
              </a:prstGeom>
              <a:solidFill>
                <a:srgbClr val="EE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1" name="Google Shape;781;p37"/>
              <p:cNvSpPr/>
              <p:nvPr/>
            </p:nvSpPr>
            <p:spPr>
              <a:xfrm>
                <a:off x="3902" y="2194"/>
                <a:ext cx="322" cy="1"/>
              </a:xfrm>
              <a:prstGeom prst="rect">
                <a:avLst/>
              </a:prstGeom>
              <a:solidFill>
                <a:srgbClr val="EF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2" name="Google Shape;782;p37"/>
              <p:cNvSpPr/>
              <p:nvPr/>
            </p:nvSpPr>
            <p:spPr>
              <a:xfrm>
                <a:off x="3902" y="2195"/>
                <a:ext cx="322" cy="1"/>
              </a:xfrm>
              <a:prstGeom prst="rect">
                <a:avLst/>
              </a:prstGeom>
              <a:solidFill>
                <a:srgbClr val="F1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3" name="Google Shape;783;p37"/>
              <p:cNvSpPr/>
              <p:nvPr/>
            </p:nvSpPr>
            <p:spPr>
              <a:xfrm>
                <a:off x="3902" y="2196"/>
                <a:ext cx="322" cy="1"/>
              </a:xfrm>
              <a:prstGeom prst="rect">
                <a:avLst/>
              </a:prstGeom>
              <a:solidFill>
                <a:srgbClr val="F2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4" name="Google Shape;784;p37"/>
              <p:cNvSpPr/>
              <p:nvPr/>
            </p:nvSpPr>
            <p:spPr>
              <a:xfrm>
                <a:off x="3902" y="2197"/>
                <a:ext cx="322" cy="2"/>
              </a:xfrm>
              <a:prstGeom prst="rect">
                <a:avLst/>
              </a:prstGeom>
              <a:solidFill>
                <a:srgbClr val="F3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5" name="Google Shape;785;p37"/>
              <p:cNvSpPr/>
              <p:nvPr/>
            </p:nvSpPr>
            <p:spPr>
              <a:xfrm>
                <a:off x="3902" y="2199"/>
                <a:ext cx="322" cy="1"/>
              </a:xfrm>
              <a:prstGeom prst="rect">
                <a:avLst/>
              </a:prstGeom>
              <a:solidFill>
                <a:srgbClr val="F6FA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6" name="Google Shape;786;p37"/>
              <p:cNvSpPr/>
              <p:nvPr/>
            </p:nvSpPr>
            <p:spPr>
              <a:xfrm>
                <a:off x="3902" y="2200"/>
                <a:ext cx="322" cy="1"/>
              </a:xfrm>
              <a:prstGeom prst="rect">
                <a:avLst/>
              </a:prstGeom>
              <a:solidFill>
                <a:srgbClr val="F7FA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7" name="Google Shape;787;p37"/>
              <p:cNvSpPr/>
              <p:nvPr/>
            </p:nvSpPr>
            <p:spPr>
              <a:xfrm>
                <a:off x="3902" y="2201"/>
                <a:ext cx="322" cy="1"/>
              </a:xfrm>
              <a:prstGeom prst="rect">
                <a:avLst/>
              </a:prstGeom>
              <a:solidFill>
                <a:srgbClr val="FAFC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8" name="Google Shape;788;p37"/>
              <p:cNvSpPr/>
              <p:nvPr/>
            </p:nvSpPr>
            <p:spPr>
              <a:xfrm>
                <a:off x="3902" y="2202"/>
                <a:ext cx="322" cy="1"/>
              </a:xfrm>
              <a:prstGeom prst="rect">
                <a:avLst/>
              </a:prstGeom>
              <a:solidFill>
                <a:srgbClr val="FA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9" name="Google Shape;789;p37"/>
              <p:cNvSpPr/>
              <p:nvPr/>
            </p:nvSpPr>
            <p:spPr>
              <a:xfrm>
                <a:off x="3902" y="2203"/>
                <a:ext cx="322" cy="1"/>
              </a:xfrm>
              <a:prstGeom prst="rect">
                <a:avLst/>
              </a:prstGeom>
              <a:solidFill>
                <a:srgbClr val="FB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0" name="Google Shape;790;p37"/>
              <p:cNvSpPr/>
              <p:nvPr/>
            </p:nvSpPr>
            <p:spPr>
              <a:xfrm>
                <a:off x="3902" y="2204"/>
                <a:ext cx="322" cy="2"/>
              </a:xfrm>
              <a:prstGeom prst="rect">
                <a:avLst/>
              </a:prstGeom>
              <a:solidFill>
                <a:srgbClr val="FE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1" name="Google Shape;791;p37"/>
              <p:cNvSpPr/>
              <p:nvPr/>
            </p:nvSpPr>
            <p:spPr>
              <a:xfrm>
                <a:off x="3902" y="2206"/>
                <a:ext cx="322" cy="1"/>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2" name="Google Shape;792;p37"/>
              <p:cNvSpPr/>
              <p:nvPr/>
            </p:nvSpPr>
            <p:spPr>
              <a:xfrm>
                <a:off x="4314" y="1967"/>
                <a:ext cx="684"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Aumento del </a:t>
                </a:r>
                <a:endParaRPr sz="1400" b="0" i="0" u="none" strike="noStrike" cap="none" dirty="0">
                  <a:solidFill>
                    <a:schemeClr val="dk1"/>
                  </a:solidFill>
                  <a:latin typeface="Century Gothic"/>
                  <a:ea typeface="Century Gothic"/>
                  <a:cs typeface="Century Gothic"/>
                  <a:sym typeface="Century Gothic"/>
                </a:endParaRPr>
              </a:p>
            </p:txBody>
          </p:sp>
          <p:sp>
            <p:nvSpPr>
              <p:cNvPr id="793" name="Google Shape;793;p37"/>
              <p:cNvSpPr/>
              <p:nvPr/>
            </p:nvSpPr>
            <p:spPr>
              <a:xfrm>
                <a:off x="3902" y="2207"/>
                <a:ext cx="322" cy="1"/>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4" name="Google Shape;794;p37"/>
              <p:cNvSpPr/>
              <p:nvPr/>
            </p:nvSpPr>
            <p:spPr>
              <a:xfrm>
                <a:off x="3902" y="2208"/>
                <a:ext cx="322" cy="1"/>
              </a:xfrm>
              <a:prstGeom prst="rect">
                <a:avLst/>
              </a:prstGeom>
              <a:solidFill>
                <a:srgbClr val="FFFE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5" name="Google Shape;795;p37"/>
              <p:cNvSpPr/>
              <p:nvPr/>
            </p:nvSpPr>
            <p:spPr>
              <a:xfrm>
                <a:off x="3902" y="2209"/>
                <a:ext cx="322" cy="1"/>
              </a:xfrm>
              <a:prstGeom prst="rect">
                <a:avLst/>
              </a:prstGeom>
              <a:solidFill>
                <a:srgbClr val="FFFE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6" name="Google Shape;796;p37"/>
              <p:cNvSpPr/>
              <p:nvPr/>
            </p:nvSpPr>
            <p:spPr>
              <a:xfrm>
                <a:off x="3902" y="2210"/>
                <a:ext cx="322" cy="1"/>
              </a:xfrm>
              <a:prstGeom prst="rect">
                <a:avLst/>
              </a:prstGeom>
              <a:solidFill>
                <a:srgbClr val="FCFA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7" name="Google Shape;797;p37"/>
              <p:cNvSpPr/>
              <p:nvPr/>
            </p:nvSpPr>
            <p:spPr>
              <a:xfrm>
                <a:off x="3902" y="2211"/>
                <a:ext cx="322" cy="2"/>
              </a:xfrm>
              <a:prstGeom prst="rect">
                <a:avLst/>
              </a:prstGeom>
              <a:solidFill>
                <a:srgbClr val="FCF9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8" name="Google Shape;798;p37"/>
              <p:cNvSpPr/>
              <p:nvPr/>
            </p:nvSpPr>
            <p:spPr>
              <a:xfrm>
                <a:off x="3902" y="2213"/>
                <a:ext cx="322" cy="1"/>
              </a:xfrm>
              <a:prstGeom prst="rect">
                <a:avLst/>
              </a:prstGeom>
              <a:solidFill>
                <a:srgbClr val="FCF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9" name="Google Shape;799;p37"/>
              <p:cNvSpPr/>
              <p:nvPr/>
            </p:nvSpPr>
            <p:spPr>
              <a:xfrm>
                <a:off x="3902" y="2214"/>
                <a:ext cx="322" cy="1"/>
              </a:xfrm>
              <a:prstGeom prst="rect">
                <a:avLst/>
              </a:prstGeom>
              <a:solidFill>
                <a:srgbClr val="FCF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0" name="Google Shape;800;p37"/>
              <p:cNvSpPr/>
              <p:nvPr/>
            </p:nvSpPr>
            <p:spPr>
              <a:xfrm>
                <a:off x="3902" y="2215"/>
                <a:ext cx="322" cy="1"/>
              </a:xfrm>
              <a:prstGeom prst="rect">
                <a:avLst/>
              </a:prstGeom>
              <a:solidFill>
                <a:srgbClr val="FAF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1" name="Google Shape;801;p37"/>
              <p:cNvSpPr/>
              <p:nvPr/>
            </p:nvSpPr>
            <p:spPr>
              <a:xfrm>
                <a:off x="3902" y="2216"/>
                <a:ext cx="322" cy="1"/>
              </a:xfrm>
              <a:prstGeom prst="rect">
                <a:avLst/>
              </a:prstGeom>
              <a:solidFill>
                <a:srgbClr val="FAF4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2" name="Google Shape;802;p37"/>
              <p:cNvSpPr/>
              <p:nvPr/>
            </p:nvSpPr>
            <p:spPr>
              <a:xfrm>
                <a:off x="3902" y="2217"/>
                <a:ext cx="322" cy="2"/>
              </a:xfrm>
              <a:prstGeom prst="rect">
                <a:avLst/>
              </a:prstGeom>
              <a:solidFill>
                <a:srgbClr val="FAF3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3" name="Google Shape;803;p37"/>
              <p:cNvSpPr/>
              <p:nvPr/>
            </p:nvSpPr>
            <p:spPr>
              <a:xfrm>
                <a:off x="3902" y="2219"/>
                <a:ext cx="322" cy="1"/>
              </a:xfrm>
              <a:prstGeom prst="rect">
                <a:avLst/>
              </a:prstGeom>
              <a:solidFill>
                <a:srgbClr val="FAF3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4" name="Google Shape;804;p37"/>
              <p:cNvSpPr/>
              <p:nvPr/>
            </p:nvSpPr>
            <p:spPr>
              <a:xfrm>
                <a:off x="3902" y="2220"/>
                <a:ext cx="322" cy="1"/>
              </a:xfrm>
              <a:prstGeom prst="rect">
                <a:avLst/>
              </a:prstGeom>
              <a:solidFill>
                <a:srgbClr val="F7E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5" name="Google Shape;805;p37"/>
              <p:cNvSpPr/>
              <p:nvPr/>
            </p:nvSpPr>
            <p:spPr>
              <a:xfrm>
                <a:off x="3902" y="2221"/>
                <a:ext cx="322" cy="1"/>
              </a:xfrm>
              <a:prstGeom prst="rect">
                <a:avLst/>
              </a:prstGeom>
              <a:solidFill>
                <a:srgbClr val="F7E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6" name="Google Shape;806;p37"/>
              <p:cNvSpPr/>
              <p:nvPr/>
            </p:nvSpPr>
            <p:spPr>
              <a:xfrm>
                <a:off x="3902" y="2222"/>
                <a:ext cx="322" cy="1"/>
              </a:xfrm>
              <a:prstGeom prst="rect">
                <a:avLst/>
              </a:prstGeom>
              <a:solidFill>
                <a:srgbClr val="F7ED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7" name="Google Shape;807;p37"/>
              <p:cNvSpPr/>
              <p:nvPr/>
            </p:nvSpPr>
            <p:spPr>
              <a:xfrm>
                <a:off x="3902" y="2223"/>
                <a:ext cx="322" cy="1"/>
              </a:xfrm>
              <a:prstGeom prst="rect">
                <a:avLst/>
              </a:prstGeom>
              <a:solidFill>
                <a:srgbClr val="F7ED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8" name="Google Shape;808;p37"/>
              <p:cNvSpPr/>
              <p:nvPr/>
            </p:nvSpPr>
            <p:spPr>
              <a:xfrm>
                <a:off x="3902" y="2224"/>
                <a:ext cx="322" cy="2"/>
              </a:xfrm>
              <a:prstGeom prst="rect">
                <a:avLst/>
              </a:prstGeom>
              <a:solidFill>
                <a:srgbClr val="F5EA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9" name="Google Shape;809;p37"/>
              <p:cNvSpPr/>
              <p:nvPr/>
            </p:nvSpPr>
            <p:spPr>
              <a:xfrm>
                <a:off x="3902" y="2226"/>
                <a:ext cx="322" cy="1"/>
              </a:xfrm>
              <a:prstGeom prst="rect">
                <a:avLst/>
              </a:prstGeom>
              <a:solidFill>
                <a:srgbClr val="F5E9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0" name="Google Shape;810;p37"/>
              <p:cNvSpPr/>
              <p:nvPr/>
            </p:nvSpPr>
            <p:spPr>
              <a:xfrm>
                <a:off x="3902" y="2227"/>
                <a:ext cx="322" cy="1"/>
              </a:xfrm>
              <a:prstGeom prst="rect">
                <a:avLst/>
              </a:prstGeom>
              <a:solidFill>
                <a:srgbClr val="F5E9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1" name="Google Shape;811;p37"/>
              <p:cNvSpPr/>
              <p:nvPr/>
            </p:nvSpPr>
            <p:spPr>
              <a:xfrm>
                <a:off x="3902" y="2228"/>
                <a:ext cx="322" cy="1"/>
              </a:xfrm>
              <a:prstGeom prst="rect">
                <a:avLst/>
              </a:prstGeom>
              <a:solidFill>
                <a:srgbClr val="F5E8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2" name="Google Shape;812;p37"/>
              <p:cNvSpPr/>
              <p:nvPr/>
            </p:nvSpPr>
            <p:spPr>
              <a:xfrm>
                <a:off x="3902" y="2229"/>
                <a:ext cx="322" cy="1"/>
              </a:xfrm>
              <a:prstGeom prst="rect">
                <a:avLst/>
              </a:prstGeom>
              <a:solidFill>
                <a:srgbClr val="F5E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3" name="Google Shape;813;p37"/>
              <p:cNvSpPr/>
              <p:nvPr/>
            </p:nvSpPr>
            <p:spPr>
              <a:xfrm>
                <a:off x="3902" y="2230"/>
                <a:ext cx="322" cy="2"/>
              </a:xfrm>
              <a:prstGeom prst="rect">
                <a:avLst/>
              </a:prstGeom>
              <a:solidFill>
                <a:srgbClr val="F2E4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4" name="Google Shape;814;p37"/>
              <p:cNvSpPr/>
              <p:nvPr/>
            </p:nvSpPr>
            <p:spPr>
              <a:xfrm>
                <a:off x="3902" y="2232"/>
                <a:ext cx="322" cy="1"/>
              </a:xfrm>
              <a:prstGeom prst="rect">
                <a:avLst/>
              </a:prstGeom>
              <a:solidFill>
                <a:srgbClr val="F2E4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5" name="Google Shape;815;p37"/>
              <p:cNvSpPr/>
              <p:nvPr/>
            </p:nvSpPr>
            <p:spPr>
              <a:xfrm>
                <a:off x="3902" y="2233"/>
                <a:ext cx="322" cy="1"/>
              </a:xfrm>
              <a:prstGeom prst="rect">
                <a:avLst/>
              </a:prstGeom>
              <a:solidFill>
                <a:srgbClr val="F2E2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6" name="Google Shape;816;p37"/>
              <p:cNvSpPr/>
              <p:nvPr/>
            </p:nvSpPr>
            <p:spPr>
              <a:xfrm>
                <a:off x="3902" y="2234"/>
                <a:ext cx="322" cy="1"/>
              </a:xfrm>
              <a:prstGeom prst="rect">
                <a:avLst/>
              </a:prstGeom>
              <a:solidFill>
                <a:srgbClr val="F2E2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7" name="Google Shape;817;p37"/>
              <p:cNvSpPr/>
              <p:nvPr/>
            </p:nvSpPr>
            <p:spPr>
              <a:xfrm>
                <a:off x="3902" y="2235"/>
                <a:ext cx="322" cy="1"/>
              </a:xfrm>
              <a:prstGeom prst="rect">
                <a:avLst/>
              </a:prstGeom>
              <a:solidFill>
                <a:srgbClr val="F0E0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8" name="Google Shape;818;p37"/>
              <p:cNvSpPr/>
              <p:nvPr/>
            </p:nvSpPr>
            <p:spPr>
              <a:xfrm>
                <a:off x="3902" y="2236"/>
                <a:ext cx="322" cy="1"/>
              </a:xfrm>
              <a:prstGeom prst="rect">
                <a:avLst/>
              </a:prstGeom>
              <a:solidFill>
                <a:srgbClr val="F0D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9" name="Google Shape;819;p37"/>
              <p:cNvSpPr/>
              <p:nvPr/>
            </p:nvSpPr>
            <p:spPr>
              <a:xfrm>
                <a:off x="3902" y="2237"/>
                <a:ext cx="322" cy="2"/>
              </a:xfrm>
              <a:prstGeom prst="rect">
                <a:avLst/>
              </a:prstGeom>
              <a:solidFill>
                <a:srgbClr val="F0D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0" name="Google Shape;820;p37"/>
              <p:cNvSpPr/>
              <p:nvPr/>
            </p:nvSpPr>
            <p:spPr>
              <a:xfrm>
                <a:off x="3902" y="2239"/>
                <a:ext cx="322" cy="1"/>
              </a:xfrm>
              <a:prstGeom prst="rect">
                <a:avLst/>
              </a:prstGeom>
              <a:solidFill>
                <a:srgbClr val="F0DD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1" name="Google Shape;821;p37"/>
              <p:cNvSpPr/>
              <p:nvPr/>
            </p:nvSpPr>
            <p:spPr>
              <a:xfrm>
                <a:off x="3902" y="2240"/>
                <a:ext cx="322" cy="1"/>
              </a:xfrm>
              <a:prstGeom prst="rect">
                <a:avLst/>
              </a:prstGeom>
              <a:solidFill>
                <a:srgbClr val="EDDA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2" name="Google Shape;822;p37"/>
              <p:cNvSpPr/>
              <p:nvPr/>
            </p:nvSpPr>
            <p:spPr>
              <a:xfrm>
                <a:off x="3902" y="2241"/>
                <a:ext cx="322" cy="1"/>
              </a:xfrm>
              <a:prstGeom prst="rect">
                <a:avLst/>
              </a:prstGeom>
              <a:solidFill>
                <a:srgbClr val="EDDA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3" name="Google Shape;823;p37"/>
              <p:cNvSpPr/>
              <p:nvPr/>
            </p:nvSpPr>
            <p:spPr>
              <a:xfrm>
                <a:off x="3902" y="2242"/>
                <a:ext cx="322" cy="1"/>
              </a:xfrm>
              <a:prstGeom prst="rect">
                <a:avLst/>
              </a:prstGeom>
              <a:solidFill>
                <a:srgbClr val="EDD8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4" name="Google Shape;824;p37"/>
              <p:cNvSpPr/>
              <p:nvPr/>
            </p:nvSpPr>
            <p:spPr>
              <a:xfrm>
                <a:off x="3902" y="2243"/>
                <a:ext cx="322" cy="1"/>
              </a:xfrm>
              <a:prstGeom prst="rect">
                <a:avLst/>
              </a:prstGeom>
              <a:solidFill>
                <a:srgbClr val="EDD89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5" name="Google Shape;825;p37"/>
              <p:cNvSpPr/>
              <p:nvPr/>
            </p:nvSpPr>
            <p:spPr>
              <a:xfrm>
                <a:off x="3902" y="2244"/>
                <a:ext cx="322" cy="2"/>
              </a:xfrm>
              <a:prstGeom prst="rect">
                <a:avLst/>
              </a:prstGeom>
              <a:solidFill>
                <a:srgbClr val="EBD5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6" name="Google Shape;826;p37"/>
              <p:cNvSpPr/>
              <p:nvPr/>
            </p:nvSpPr>
            <p:spPr>
              <a:xfrm>
                <a:off x="3902" y="2246"/>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7" name="Google Shape;827;p37"/>
              <p:cNvSpPr/>
              <p:nvPr/>
            </p:nvSpPr>
            <p:spPr>
              <a:xfrm>
                <a:off x="3902" y="2247"/>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8" name="Google Shape;828;p37"/>
              <p:cNvSpPr/>
              <p:nvPr/>
            </p:nvSpPr>
            <p:spPr>
              <a:xfrm>
                <a:off x="3902" y="2248"/>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9" name="Google Shape;829;p37"/>
              <p:cNvSpPr/>
              <p:nvPr/>
            </p:nvSpPr>
            <p:spPr>
              <a:xfrm>
                <a:off x="3902" y="2249"/>
                <a:ext cx="322" cy="1"/>
              </a:xfrm>
              <a:prstGeom prst="rect">
                <a:avLst/>
              </a:prstGeom>
              <a:solidFill>
                <a:srgbClr val="E8D1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0" name="Google Shape;830;p37"/>
              <p:cNvSpPr/>
              <p:nvPr/>
            </p:nvSpPr>
            <p:spPr>
              <a:xfrm>
                <a:off x="3902" y="2250"/>
                <a:ext cx="322" cy="2"/>
              </a:xfrm>
              <a:prstGeom prst="rect">
                <a:avLst/>
              </a:prstGeom>
              <a:solidFill>
                <a:srgbClr val="E8CF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1" name="Google Shape;831;p37"/>
              <p:cNvSpPr/>
              <p:nvPr/>
            </p:nvSpPr>
            <p:spPr>
              <a:xfrm>
                <a:off x="3902" y="2252"/>
                <a:ext cx="322" cy="1"/>
              </a:xfrm>
              <a:prstGeom prst="rect">
                <a:avLst/>
              </a:prstGeom>
              <a:solidFill>
                <a:srgbClr val="E8CF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2" name="Google Shape;832;p37"/>
              <p:cNvSpPr/>
              <p:nvPr/>
            </p:nvSpPr>
            <p:spPr>
              <a:xfrm>
                <a:off x="3902" y="2253"/>
                <a:ext cx="322" cy="1"/>
              </a:xfrm>
              <a:prstGeom prst="rect">
                <a:avLst/>
              </a:prstGeom>
              <a:solidFill>
                <a:srgbClr val="E8C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3" name="Google Shape;833;p37"/>
              <p:cNvSpPr/>
              <p:nvPr/>
            </p:nvSpPr>
            <p:spPr>
              <a:xfrm>
                <a:off x="3902" y="2254"/>
                <a:ext cx="322" cy="1"/>
              </a:xfrm>
              <a:prstGeom prst="rect">
                <a:avLst/>
              </a:prstGeom>
              <a:solidFill>
                <a:srgbClr val="E6CB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4" name="Google Shape;834;p37"/>
              <p:cNvSpPr/>
              <p:nvPr/>
            </p:nvSpPr>
            <p:spPr>
              <a:xfrm>
                <a:off x="3902" y="2255"/>
                <a:ext cx="322" cy="1"/>
              </a:xfrm>
              <a:prstGeom prst="rect">
                <a:avLst/>
              </a:prstGeom>
              <a:solidFill>
                <a:srgbClr val="E6CB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5" name="Google Shape;835;p37"/>
              <p:cNvSpPr/>
              <p:nvPr/>
            </p:nvSpPr>
            <p:spPr>
              <a:xfrm>
                <a:off x="3902" y="2256"/>
                <a:ext cx="322" cy="1"/>
              </a:xfrm>
              <a:prstGeom prst="rect">
                <a:avLst/>
              </a:prstGeom>
              <a:solidFill>
                <a:srgbClr val="E6CA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6" name="Google Shape;836;p37"/>
              <p:cNvSpPr/>
              <p:nvPr/>
            </p:nvSpPr>
            <p:spPr>
              <a:xfrm>
                <a:off x="3902" y="2257"/>
                <a:ext cx="322" cy="2"/>
              </a:xfrm>
              <a:prstGeom prst="rect">
                <a:avLst/>
              </a:prstGeom>
              <a:solidFill>
                <a:srgbClr val="E6C8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7" name="Google Shape;837;p37"/>
              <p:cNvSpPr/>
              <p:nvPr/>
            </p:nvSpPr>
            <p:spPr>
              <a:xfrm>
                <a:off x="3902" y="2259"/>
                <a:ext cx="322" cy="1"/>
              </a:xfrm>
              <a:prstGeom prst="rect">
                <a:avLst/>
              </a:prstGeom>
              <a:solidFill>
                <a:srgbClr val="E3C68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sp>
          <p:nvSpPr>
            <p:cNvPr id="838" name="Google Shape;838;p37"/>
            <p:cNvSpPr/>
            <p:nvPr/>
          </p:nvSpPr>
          <p:spPr>
            <a:xfrm>
              <a:off x="3902" y="2260"/>
              <a:ext cx="322" cy="1"/>
            </a:xfrm>
            <a:prstGeom prst="rect">
              <a:avLst/>
            </a:prstGeom>
            <a:solidFill>
              <a:srgbClr val="E3C5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9" name="Google Shape;839;p37"/>
            <p:cNvSpPr/>
            <p:nvPr/>
          </p:nvSpPr>
          <p:spPr>
            <a:xfrm>
              <a:off x="3902" y="2261"/>
              <a:ext cx="322" cy="1"/>
            </a:xfrm>
            <a:prstGeom prst="rect">
              <a:avLst/>
            </a:prstGeom>
            <a:solidFill>
              <a:srgbClr val="E3C5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0" name="Google Shape;840;p37"/>
            <p:cNvSpPr/>
            <p:nvPr/>
          </p:nvSpPr>
          <p:spPr>
            <a:xfrm>
              <a:off x="3902" y="2262"/>
              <a:ext cx="322" cy="1"/>
            </a:xfrm>
            <a:prstGeom prst="rect">
              <a:avLst/>
            </a:prstGeom>
            <a:solidFill>
              <a:srgbClr val="E3C4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1" name="Google Shape;841;p37"/>
            <p:cNvSpPr/>
            <p:nvPr/>
          </p:nvSpPr>
          <p:spPr>
            <a:xfrm>
              <a:off x="3902" y="2263"/>
              <a:ext cx="322" cy="1"/>
            </a:xfrm>
            <a:prstGeom prst="rect">
              <a:avLst/>
            </a:prstGeom>
            <a:solidFill>
              <a:srgbClr val="E0C1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2" name="Google Shape;842;p37"/>
            <p:cNvSpPr/>
            <p:nvPr/>
          </p:nvSpPr>
          <p:spPr>
            <a:xfrm>
              <a:off x="3902" y="2264"/>
              <a:ext cx="322" cy="2"/>
            </a:xfrm>
            <a:prstGeom prst="rect">
              <a:avLst/>
            </a:prstGeom>
            <a:solidFill>
              <a:srgbClr val="E0C1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37"/>
            <p:cNvSpPr/>
            <p:nvPr/>
          </p:nvSpPr>
          <p:spPr>
            <a:xfrm>
              <a:off x="3902" y="2266"/>
              <a:ext cx="322" cy="1"/>
            </a:xfrm>
            <a:prstGeom prst="rect">
              <a:avLst/>
            </a:prstGeom>
            <a:solidFill>
              <a:srgbClr val="E0C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4" name="Google Shape;844;p37"/>
            <p:cNvSpPr/>
            <p:nvPr/>
          </p:nvSpPr>
          <p:spPr>
            <a:xfrm>
              <a:off x="3902" y="2267"/>
              <a:ext cx="322" cy="1"/>
            </a:xfrm>
            <a:prstGeom prst="rect">
              <a:avLst/>
            </a:prstGeom>
            <a:solidFill>
              <a:srgbClr val="E0BF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5" name="Google Shape;845;p37"/>
            <p:cNvSpPr/>
            <p:nvPr/>
          </p:nvSpPr>
          <p:spPr>
            <a:xfrm>
              <a:off x="3902" y="2268"/>
              <a:ext cx="322" cy="1"/>
            </a:xfrm>
            <a:prstGeom prst="rect">
              <a:avLst/>
            </a:prstGeom>
            <a:solidFill>
              <a:srgbClr val="DEBC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6" name="Google Shape;846;p37"/>
            <p:cNvSpPr/>
            <p:nvPr/>
          </p:nvSpPr>
          <p:spPr>
            <a:xfrm>
              <a:off x="3902" y="2269"/>
              <a:ext cx="322" cy="1"/>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7" name="Google Shape;847;p37"/>
            <p:cNvSpPr/>
            <p:nvPr/>
          </p:nvSpPr>
          <p:spPr>
            <a:xfrm>
              <a:off x="3902" y="2270"/>
              <a:ext cx="322" cy="2"/>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8" name="Google Shape;848;p37"/>
            <p:cNvSpPr/>
            <p:nvPr/>
          </p:nvSpPr>
          <p:spPr>
            <a:xfrm>
              <a:off x="3902" y="2272"/>
              <a:ext cx="322" cy="1"/>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9" name="Google Shape;849;p37"/>
            <p:cNvSpPr/>
            <p:nvPr/>
          </p:nvSpPr>
          <p:spPr>
            <a:xfrm>
              <a:off x="3902" y="2273"/>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0" name="Google Shape;850;p37"/>
            <p:cNvSpPr/>
            <p:nvPr/>
          </p:nvSpPr>
          <p:spPr>
            <a:xfrm>
              <a:off x="3902" y="2274"/>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1" name="Google Shape;851;p37"/>
            <p:cNvSpPr/>
            <p:nvPr/>
          </p:nvSpPr>
          <p:spPr>
            <a:xfrm>
              <a:off x="3902" y="2275"/>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2" name="Google Shape;852;p37"/>
            <p:cNvSpPr/>
            <p:nvPr/>
          </p:nvSpPr>
          <p:spPr>
            <a:xfrm>
              <a:off x="3902" y="2276"/>
              <a:ext cx="322" cy="1"/>
            </a:xfrm>
            <a:prstGeom prst="rect">
              <a:avLst/>
            </a:prstGeom>
            <a:solidFill>
              <a:srgbClr val="DBB67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3" name="Google Shape;853;p37"/>
            <p:cNvSpPr/>
            <p:nvPr/>
          </p:nvSpPr>
          <p:spPr>
            <a:xfrm>
              <a:off x="3902" y="2277"/>
              <a:ext cx="322" cy="2"/>
            </a:xfrm>
            <a:prstGeom prst="rect">
              <a:avLst/>
            </a:prstGeom>
            <a:solidFill>
              <a:srgbClr val="D9B47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4" name="Google Shape;854;p37"/>
            <p:cNvSpPr/>
            <p:nvPr/>
          </p:nvSpPr>
          <p:spPr>
            <a:xfrm>
              <a:off x="3902" y="2279"/>
              <a:ext cx="322" cy="1"/>
            </a:xfrm>
            <a:prstGeom prst="rect">
              <a:avLst/>
            </a:prstGeom>
            <a:solidFill>
              <a:srgbClr val="D9B37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5" name="Google Shape;855;p37"/>
            <p:cNvSpPr/>
            <p:nvPr/>
          </p:nvSpPr>
          <p:spPr>
            <a:xfrm>
              <a:off x="3902" y="2280"/>
              <a:ext cx="322" cy="1"/>
            </a:xfrm>
            <a:prstGeom prst="rect">
              <a:avLst/>
            </a:prstGeom>
            <a:solidFill>
              <a:srgbClr val="D9B2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6" name="Google Shape;856;p37"/>
            <p:cNvSpPr/>
            <p:nvPr/>
          </p:nvSpPr>
          <p:spPr>
            <a:xfrm>
              <a:off x="3902" y="2281"/>
              <a:ext cx="322" cy="1"/>
            </a:xfrm>
            <a:prstGeom prst="rect">
              <a:avLst/>
            </a:prstGeom>
            <a:solidFill>
              <a:srgbClr val="D9B2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7" name="Google Shape;857;p37"/>
            <p:cNvSpPr/>
            <p:nvPr/>
          </p:nvSpPr>
          <p:spPr>
            <a:xfrm>
              <a:off x="3902" y="2282"/>
              <a:ext cx="322" cy="1"/>
            </a:xfrm>
            <a:prstGeom prst="rect">
              <a:avLst/>
            </a:prstGeom>
            <a:solidFill>
              <a:srgbClr val="D6B07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8" name="Google Shape;858;p37"/>
            <p:cNvSpPr/>
            <p:nvPr/>
          </p:nvSpPr>
          <p:spPr>
            <a:xfrm>
              <a:off x="3902" y="2283"/>
              <a:ext cx="322" cy="1"/>
            </a:xfrm>
            <a:prstGeom prst="rect">
              <a:avLst/>
            </a:prstGeom>
            <a:solidFill>
              <a:srgbClr val="D6AF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9" name="Google Shape;859;p37"/>
            <p:cNvSpPr/>
            <p:nvPr/>
          </p:nvSpPr>
          <p:spPr>
            <a:xfrm>
              <a:off x="3902" y="2284"/>
              <a:ext cx="322" cy="2"/>
            </a:xfrm>
            <a:prstGeom prst="rect">
              <a:avLst/>
            </a:prstGeom>
            <a:solidFill>
              <a:srgbClr val="D6AD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0" name="Google Shape;860;p37"/>
            <p:cNvSpPr/>
            <p:nvPr/>
          </p:nvSpPr>
          <p:spPr>
            <a:xfrm>
              <a:off x="3902" y="2286"/>
              <a:ext cx="322" cy="1"/>
            </a:xfrm>
            <a:prstGeom prst="rect">
              <a:avLst/>
            </a:prstGeom>
            <a:solidFill>
              <a:srgbClr val="D6AC6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1" name="Google Shape;861;p37"/>
            <p:cNvSpPr/>
            <p:nvPr/>
          </p:nvSpPr>
          <p:spPr>
            <a:xfrm>
              <a:off x="3902" y="2287"/>
              <a:ext cx="322" cy="1"/>
            </a:xfrm>
            <a:prstGeom prst="rect">
              <a:avLst/>
            </a:prstGeom>
            <a:solidFill>
              <a:srgbClr val="D4AA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2" name="Google Shape;862;p37"/>
            <p:cNvSpPr/>
            <p:nvPr/>
          </p:nvSpPr>
          <p:spPr>
            <a:xfrm>
              <a:off x="3902" y="2288"/>
              <a:ext cx="322" cy="1"/>
            </a:xfrm>
            <a:prstGeom prst="rect">
              <a:avLst/>
            </a:prstGeom>
            <a:solidFill>
              <a:srgbClr val="D4AA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3" name="Google Shape;863;p37"/>
            <p:cNvSpPr/>
            <p:nvPr/>
          </p:nvSpPr>
          <p:spPr>
            <a:xfrm>
              <a:off x="3902" y="2289"/>
              <a:ext cx="322" cy="1"/>
            </a:xfrm>
            <a:prstGeom prst="rect">
              <a:avLst/>
            </a:prstGeom>
            <a:solidFill>
              <a:srgbClr val="D4A9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4" name="Google Shape;864;p37"/>
            <p:cNvSpPr/>
            <p:nvPr/>
          </p:nvSpPr>
          <p:spPr>
            <a:xfrm>
              <a:off x="3902" y="2290"/>
              <a:ext cx="322" cy="2"/>
            </a:xfrm>
            <a:prstGeom prst="rect">
              <a:avLst/>
            </a:prstGeom>
            <a:solidFill>
              <a:srgbClr val="D4A8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5" name="Google Shape;865;p37"/>
            <p:cNvSpPr/>
            <p:nvPr/>
          </p:nvSpPr>
          <p:spPr>
            <a:xfrm>
              <a:off x="3902" y="2292"/>
              <a:ext cx="322" cy="1"/>
            </a:xfrm>
            <a:prstGeom prst="rect">
              <a:avLst/>
            </a:prstGeom>
            <a:solidFill>
              <a:srgbClr val="D1A66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6" name="Google Shape;866;p37"/>
            <p:cNvSpPr/>
            <p:nvPr/>
          </p:nvSpPr>
          <p:spPr>
            <a:xfrm>
              <a:off x="3902" y="2293"/>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7" name="Google Shape;867;p37"/>
            <p:cNvSpPr/>
            <p:nvPr/>
          </p:nvSpPr>
          <p:spPr>
            <a:xfrm>
              <a:off x="3902" y="2294"/>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8" name="Google Shape;868;p37"/>
            <p:cNvSpPr/>
            <p:nvPr/>
          </p:nvSpPr>
          <p:spPr>
            <a:xfrm>
              <a:off x="3902" y="2295"/>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9" name="Google Shape;869;p37"/>
            <p:cNvSpPr/>
            <p:nvPr/>
          </p:nvSpPr>
          <p:spPr>
            <a:xfrm>
              <a:off x="3902" y="2296"/>
              <a:ext cx="322" cy="1"/>
            </a:xfrm>
            <a:prstGeom prst="rect">
              <a:avLst/>
            </a:prstGeom>
            <a:solidFill>
              <a:srgbClr val="CFA2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0" name="Google Shape;870;p37"/>
            <p:cNvSpPr/>
            <p:nvPr/>
          </p:nvSpPr>
          <p:spPr>
            <a:xfrm>
              <a:off x="3902" y="2297"/>
              <a:ext cx="322" cy="2"/>
            </a:xfrm>
            <a:prstGeom prst="rect">
              <a:avLst/>
            </a:prstGeom>
            <a:solidFill>
              <a:srgbClr val="CFA0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1" name="Google Shape;871;p37"/>
            <p:cNvSpPr/>
            <p:nvPr/>
          </p:nvSpPr>
          <p:spPr>
            <a:xfrm>
              <a:off x="3902" y="2299"/>
              <a:ext cx="322" cy="1"/>
            </a:xfrm>
            <a:prstGeom prst="rect">
              <a:avLst/>
            </a:prstGeom>
            <a:solidFill>
              <a:srgbClr val="CFA0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2" name="Google Shape;872;p37"/>
            <p:cNvSpPr/>
            <p:nvPr/>
          </p:nvSpPr>
          <p:spPr>
            <a:xfrm>
              <a:off x="3902" y="2300"/>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3" name="Google Shape;873;p37"/>
            <p:cNvSpPr/>
            <p:nvPr/>
          </p:nvSpPr>
          <p:spPr>
            <a:xfrm>
              <a:off x="3902" y="2301"/>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4" name="Google Shape;874;p37"/>
            <p:cNvSpPr/>
            <p:nvPr/>
          </p:nvSpPr>
          <p:spPr>
            <a:xfrm>
              <a:off x="3902" y="2302"/>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5" name="Google Shape;875;p37"/>
            <p:cNvSpPr/>
            <p:nvPr/>
          </p:nvSpPr>
          <p:spPr>
            <a:xfrm>
              <a:off x="3902" y="2303"/>
              <a:ext cx="322" cy="1"/>
            </a:xfrm>
            <a:prstGeom prst="rect">
              <a:avLst/>
            </a:prstGeom>
            <a:solidFill>
              <a:srgbClr val="CC9C5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6" name="Google Shape;876;p37"/>
            <p:cNvSpPr/>
            <p:nvPr/>
          </p:nvSpPr>
          <p:spPr>
            <a:xfrm>
              <a:off x="3902" y="2304"/>
              <a:ext cx="322" cy="2"/>
            </a:xfrm>
            <a:prstGeom prst="rect">
              <a:avLst/>
            </a:prstGeom>
            <a:solidFill>
              <a:srgbClr val="C998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7" name="Google Shape;877;p37"/>
            <p:cNvSpPr/>
            <p:nvPr/>
          </p:nvSpPr>
          <p:spPr>
            <a:xfrm>
              <a:off x="3902" y="2306"/>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8" name="Google Shape;878;p37"/>
            <p:cNvSpPr/>
            <p:nvPr/>
          </p:nvSpPr>
          <p:spPr>
            <a:xfrm>
              <a:off x="3902" y="2307"/>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9" name="Google Shape;879;p37"/>
            <p:cNvSpPr/>
            <p:nvPr/>
          </p:nvSpPr>
          <p:spPr>
            <a:xfrm>
              <a:off x="3902" y="2308"/>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0" name="Google Shape;880;p37"/>
            <p:cNvSpPr/>
            <p:nvPr/>
          </p:nvSpPr>
          <p:spPr>
            <a:xfrm>
              <a:off x="3902" y="2309"/>
              <a:ext cx="322" cy="1"/>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1" name="Google Shape;881;p37"/>
            <p:cNvSpPr/>
            <p:nvPr/>
          </p:nvSpPr>
          <p:spPr>
            <a:xfrm>
              <a:off x="3902" y="2310"/>
              <a:ext cx="322" cy="2"/>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2" name="Google Shape;882;p37"/>
            <p:cNvSpPr/>
            <p:nvPr/>
          </p:nvSpPr>
          <p:spPr>
            <a:xfrm>
              <a:off x="3902" y="2312"/>
              <a:ext cx="322" cy="1"/>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3" name="Google Shape;883;p37"/>
            <p:cNvSpPr/>
            <p:nvPr/>
          </p:nvSpPr>
          <p:spPr>
            <a:xfrm>
              <a:off x="3902" y="2313"/>
              <a:ext cx="322" cy="1"/>
            </a:xfrm>
            <a:prstGeom prst="rect">
              <a:avLst/>
            </a:prstGeom>
            <a:solidFill>
              <a:srgbClr val="C7925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4" name="Google Shape;884;p37"/>
            <p:cNvSpPr/>
            <p:nvPr/>
          </p:nvSpPr>
          <p:spPr>
            <a:xfrm>
              <a:off x="3902" y="2314"/>
              <a:ext cx="322" cy="1"/>
            </a:xfrm>
            <a:prstGeom prst="rect">
              <a:avLst/>
            </a:prstGeom>
            <a:solidFill>
              <a:srgbClr val="C490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5" name="Google Shape;885;p37"/>
            <p:cNvSpPr/>
            <p:nvPr/>
          </p:nvSpPr>
          <p:spPr>
            <a:xfrm>
              <a:off x="3902" y="2315"/>
              <a:ext cx="322" cy="1"/>
            </a:xfrm>
            <a:prstGeom prst="rect">
              <a:avLst/>
            </a:prstGeom>
            <a:solidFill>
              <a:srgbClr val="C490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6" name="Google Shape;886;p37"/>
            <p:cNvSpPr/>
            <p:nvPr/>
          </p:nvSpPr>
          <p:spPr>
            <a:xfrm>
              <a:off x="3902" y="2316"/>
              <a:ext cx="322" cy="1"/>
            </a:xfrm>
            <a:prstGeom prst="rect">
              <a:avLst/>
            </a:prstGeom>
            <a:solidFill>
              <a:srgbClr val="C48F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7" name="Google Shape;887;p37"/>
            <p:cNvSpPr/>
            <p:nvPr/>
          </p:nvSpPr>
          <p:spPr>
            <a:xfrm>
              <a:off x="3902" y="2317"/>
              <a:ext cx="322" cy="2"/>
            </a:xfrm>
            <a:prstGeom prst="rect">
              <a:avLst/>
            </a:prstGeom>
            <a:solidFill>
              <a:srgbClr val="C48F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8" name="Google Shape;888;p37"/>
            <p:cNvSpPr/>
            <p:nvPr/>
          </p:nvSpPr>
          <p:spPr>
            <a:xfrm>
              <a:off x="3902" y="2319"/>
              <a:ext cx="322" cy="1"/>
            </a:xfrm>
            <a:prstGeom prst="rect">
              <a:avLst/>
            </a:prstGeom>
            <a:solidFill>
              <a:srgbClr val="C28C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9" name="Google Shape;889;p37"/>
            <p:cNvSpPr/>
            <p:nvPr/>
          </p:nvSpPr>
          <p:spPr>
            <a:xfrm>
              <a:off x="3902" y="2320"/>
              <a:ext cx="322" cy="1"/>
            </a:xfrm>
            <a:prstGeom prst="rect">
              <a:avLst/>
            </a:prstGeom>
            <a:solidFill>
              <a:srgbClr val="C28C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0" name="Google Shape;890;p37"/>
            <p:cNvSpPr/>
            <p:nvPr/>
          </p:nvSpPr>
          <p:spPr>
            <a:xfrm>
              <a:off x="3902" y="2321"/>
              <a:ext cx="322" cy="1"/>
            </a:xfrm>
            <a:prstGeom prst="rect">
              <a:avLst/>
            </a:prstGeom>
            <a:solidFill>
              <a:srgbClr val="C28B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1" name="Google Shape;891;p37"/>
            <p:cNvSpPr/>
            <p:nvPr/>
          </p:nvSpPr>
          <p:spPr>
            <a:xfrm>
              <a:off x="3902" y="2322"/>
              <a:ext cx="322" cy="1"/>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2" name="Google Shape;892;p37"/>
            <p:cNvSpPr/>
            <p:nvPr/>
          </p:nvSpPr>
          <p:spPr>
            <a:xfrm>
              <a:off x="3902" y="2323"/>
              <a:ext cx="322" cy="1"/>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3" name="Google Shape;893;p37"/>
            <p:cNvSpPr/>
            <p:nvPr/>
          </p:nvSpPr>
          <p:spPr>
            <a:xfrm>
              <a:off x="3902" y="2324"/>
              <a:ext cx="322" cy="2"/>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4" name="Google Shape;894;p37"/>
            <p:cNvSpPr/>
            <p:nvPr/>
          </p:nvSpPr>
          <p:spPr>
            <a:xfrm>
              <a:off x="3902" y="2326"/>
              <a:ext cx="322" cy="1"/>
            </a:xfrm>
            <a:prstGeom prst="rect">
              <a:avLst/>
            </a:prstGeom>
            <a:solidFill>
              <a:srgbClr val="BF87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5" name="Google Shape;895;p37"/>
            <p:cNvSpPr/>
            <p:nvPr/>
          </p:nvSpPr>
          <p:spPr>
            <a:xfrm>
              <a:off x="3902" y="2327"/>
              <a:ext cx="322" cy="1"/>
            </a:xfrm>
            <a:prstGeom prst="rect">
              <a:avLst/>
            </a:prstGeom>
            <a:solidFill>
              <a:srgbClr val="BD854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6" name="Google Shape;896;p37"/>
            <p:cNvSpPr/>
            <p:nvPr/>
          </p:nvSpPr>
          <p:spPr>
            <a:xfrm>
              <a:off x="3902" y="2328"/>
              <a:ext cx="322" cy="1"/>
            </a:xfrm>
            <a:prstGeom prst="rect">
              <a:avLst/>
            </a:prstGeom>
            <a:solidFill>
              <a:srgbClr val="BD854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7" name="Google Shape;897;p37"/>
            <p:cNvSpPr/>
            <p:nvPr/>
          </p:nvSpPr>
          <p:spPr>
            <a:xfrm>
              <a:off x="3902" y="2329"/>
              <a:ext cx="322" cy="1"/>
            </a:xfrm>
            <a:prstGeom prst="rect">
              <a:avLst/>
            </a:prstGeom>
            <a:solidFill>
              <a:srgbClr val="BD84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8" name="Google Shape;898;p37"/>
            <p:cNvSpPr/>
            <p:nvPr/>
          </p:nvSpPr>
          <p:spPr>
            <a:xfrm>
              <a:off x="3902" y="2330"/>
              <a:ext cx="322" cy="2"/>
            </a:xfrm>
            <a:prstGeom prst="rect">
              <a:avLst/>
            </a:prstGeom>
            <a:solidFill>
              <a:srgbClr val="BD84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9" name="Google Shape;899;p37"/>
            <p:cNvSpPr/>
            <p:nvPr/>
          </p:nvSpPr>
          <p:spPr>
            <a:xfrm>
              <a:off x="3902" y="2332"/>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0" name="Google Shape;900;p37"/>
            <p:cNvSpPr/>
            <p:nvPr/>
          </p:nvSpPr>
          <p:spPr>
            <a:xfrm>
              <a:off x="3902" y="2333"/>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1" name="Google Shape;901;p37"/>
            <p:cNvSpPr/>
            <p:nvPr/>
          </p:nvSpPr>
          <p:spPr>
            <a:xfrm>
              <a:off x="3902" y="2334"/>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2" name="Google Shape;902;p37"/>
            <p:cNvSpPr/>
            <p:nvPr/>
          </p:nvSpPr>
          <p:spPr>
            <a:xfrm>
              <a:off x="3902" y="2335"/>
              <a:ext cx="322" cy="1"/>
            </a:xfrm>
            <a:prstGeom prst="rect">
              <a:avLst/>
            </a:prstGeom>
            <a:solidFill>
              <a:srgbClr val="BA7F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3" name="Google Shape;903;p37"/>
            <p:cNvSpPr/>
            <p:nvPr/>
          </p:nvSpPr>
          <p:spPr>
            <a:xfrm>
              <a:off x="3902" y="2336"/>
              <a:ext cx="322" cy="1"/>
            </a:xfrm>
            <a:prstGeom prst="rect">
              <a:avLst/>
            </a:prstGeom>
            <a:solidFill>
              <a:srgbClr val="B87D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4" name="Google Shape;904;p37"/>
            <p:cNvSpPr/>
            <p:nvPr/>
          </p:nvSpPr>
          <p:spPr>
            <a:xfrm>
              <a:off x="3902" y="2337"/>
              <a:ext cx="322" cy="2"/>
            </a:xfrm>
            <a:prstGeom prst="rect">
              <a:avLst/>
            </a:prstGeom>
            <a:solidFill>
              <a:srgbClr val="B87D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5" name="Google Shape;905;p37"/>
            <p:cNvSpPr/>
            <p:nvPr/>
          </p:nvSpPr>
          <p:spPr>
            <a:xfrm>
              <a:off x="3902" y="2339"/>
              <a:ext cx="322" cy="1"/>
            </a:xfrm>
            <a:prstGeom prst="rect">
              <a:avLst/>
            </a:prstGeom>
            <a:solidFill>
              <a:srgbClr val="B87C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6" name="Google Shape;906;p37"/>
            <p:cNvSpPr/>
            <p:nvPr/>
          </p:nvSpPr>
          <p:spPr>
            <a:xfrm>
              <a:off x="3902" y="2340"/>
              <a:ext cx="322" cy="1"/>
            </a:xfrm>
            <a:prstGeom prst="rect">
              <a:avLst/>
            </a:prstGeom>
            <a:solidFill>
              <a:srgbClr val="B57A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7" name="Google Shape;907;p37"/>
            <p:cNvSpPr/>
            <p:nvPr/>
          </p:nvSpPr>
          <p:spPr>
            <a:xfrm>
              <a:off x="3902" y="2341"/>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8" name="Google Shape;908;p37"/>
            <p:cNvSpPr/>
            <p:nvPr/>
          </p:nvSpPr>
          <p:spPr>
            <a:xfrm>
              <a:off x="3902" y="2342"/>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9" name="Google Shape;909;p37"/>
            <p:cNvSpPr/>
            <p:nvPr/>
          </p:nvSpPr>
          <p:spPr>
            <a:xfrm>
              <a:off x="3902" y="2343"/>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0" name="Google Shape;910;p37"/>
            <p:cNvSpPr/>
            <p:nvPr/>
          </p:nvSpPr>
          <p:spPr>
            <a:xfrm>
              <a:off x="3902" y="2344"/>
              <a:ext cx="322" cy="2"/>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1" name="Google Shape;911;p37"/>
            <p:cNvSpPr/>
            <p:nvPr/>
          </p:nvSpPr>
          <p:spPr>
            <a:xfrm>
              <a:off x="3902" y="2346"/>
              <a:ext cx="322" cy="1"/>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2" name="Google Shape;912;p37"/>
            <p:cNvSpPr/>
            <p:nvPr/>
          </p:nvSpPr>
          <p:spPr>
            <a:xfrm>
              <a:off x="3902" y="2347"/>
              <a:ext cx="322" cy="1"/>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3" name="Google Shape;913;p37"/>
            <p:cNvSpPr/>
            <p:nvPr/>
          </p:nvSpPr>
          <p:spPr>
            <a:xfrm>
              <a:off x="3902" y="2348"/>
              <a:ext cx="322" cy="1"/>
            </a:xfrm>
            <a:prstGeom prst="rect">
              <a:avLst/>
            </a:prstGeom>
            <a:solidFill>
              <a:srgbClr val="B374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4" name="Google Shape;914;p37"/>
            <p:cNvSpPr/>
            <p:nvPr/>
          </p:nvSpPr>
          <p:spPr>
            <a:xfrm>
              <a:off x="3902" y="2349"/>
              <a:ext cx="322" cy="1"/>
            </a:xfrm>
            <a:prstGeom prst="rect">
              <a:avLst/>
            </a:prstGeom>
            <a:solidFill>
              <a:srgbClr val="B07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5" name="Google Shape;915;p37"/>
            <p:cNvSpPr/>
            <p:nvPr/>
          </p:nvSpPr>
          <p:spPr>
            <a:xfrm>
              <a:off x="3902" y="2350"/>
              <a:ext cx="322" cy="2"/>
            </a:xfrm>
            <a:prstGeom prst="rect">
              <a:avLst/>
            </a:prstGeom>
            <a:solidFill>
              <a:srgbClr val="B0713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6" name="Google Shape;916;p37"/>
            <p:cNvSpPr/>
            <p:nvPr/>
          </p:nvSpPr>
          <p:spPr>
            <a:xfrm>
              <a:off x="3902" y="2352"/>
              <a:ext cx="322" cy="1"/>
            </a:xfrm>
            <a:prstGeom prst="rect">
              <a:avLst/>
            </a:prstGeom>
            <a:solidFill>
              <a:srgbClr val="B0713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7" name="Google Shape;917;p37"/>
            <p:cNvSpPr/>
            <p:nvPr/>
          </p:nvSpPr>
          <p:spPr>
            <a:xfrm>
              <a:off x="3902" y="2353"/>
              <a:ext cx="322" cy="1"/>
            </a:xfrm>
            <a:prstGeom prst="rect">
              <a:avLst/>
            </a:prstGeom>
            <a:solidFill>
              <a:srgbClr val="AD6E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8" name="Google Shape;918;p37"/>
            <p:cNvSpPr/>
            <p:nvPr/>
          </p:nvSpPr>
          <p:spPr>
            <a:xfrm>
              <a:off x="3902" y="2354"/>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9" name="Google Shape;919;p37"/>
            <p:cNvSpPr/>
            <p:nvPr/>
          </p:nvSpPr>
          <p:spPr>
            <a:xfrm>
              <a:off x="3902" y="2355"/>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0" name="Google Shape;920;p37"/>
            <p:cNvSpPr/>
            <p:nvPr/>
          </p:nvSpPr>
          <p:spPr>
            <a:xfrm>
              <a:off x="3902" y="2356"/>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1" name="Google Shape;921;p37"/>
            <p:cNvSpPr/>
            <p:nvPr/>
          </p:nvSpPr>
          <p:spPr>
            <a:xfrm>
              <a:off x="3902" y="2357"/>
              <a:ext cx="322" cy="2"/>
            </a:xfrm>
            <a:prstGeom prst="rect">
              <a:avLst/>
            </a:prstGeom>
            <a:solidFill>
              <a:srgbClr val="AB6A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2" name="Google Shape;922;p37"/>
            <p:cNvSpPr/>
            <p:nvPr/>
          </p:nvSpPr>
          <p:spPr>
            <a:xfrm>
              <a:off x="3902" y="2359"/>
              <a:ext cx="322" cy="1"/>
            </a:xfrm>
            <a:prstGeom prst="rect">
              <a:avLst/>
            </a:prstGeom>
            <a:solidFill>
              <a:srgbClr val="AB6A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3" name="Google Shape;923;p37"/>
            <p:cNvSpPr/>
            <p:nvPr/>
          </p:nvSpPr>
          <p:spPr>
            <a:xfrm>
              <a:off x="3902" y="2360"/>
              <a:ext cx="322" cy="1"/>
            </a:xfrm>
            <a:prstGeom prst="rect">
              <a:avLst/>
            </a:prstGeom>
            <a:solidFill>
              <a:srgbClr val="AB69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4" name="Google Shape;924;p37"/>
            <p:cNvSpPr/>
            <p:nvPr/>
          </p:nvSpPr>
          <p:spPr>
            <a:xfrm>
              <a:off x="3902" y="2361"/>
              <a:ext cx="322" cy="1"/>
            </a:xfrm>
            <a:prstGeom prst="rect">
              <a:avLst/>
            </a:prstGeom>
            <a:solidFill>
              <a:srgbClr val="AB69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5" name="Google Shape;925;p37"/>
            <p:cNvSpPr/>
            <p:nvPr/>
          </p:nvSpPr>
          <p:spPr>
            <a:xfrm>
              <a:off x="3902" y="2362"/>
              <a:ext cx="322" cy="1"/>
            </a:xfrm>
            <a:prstGeom prst="rect">
              <a:avLst/>
            </a:prstGeom>
            <a:solidFill>
              <a:srgbClr val="A868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6" name="Google Shape;926;p37"/>
            <p:cNvSpPr/>
            <p:nvPr/>
          </p:nvSpPr>
          <p:spPr>
            <a:xfrm>
              <a:off x="3902" y="2363"/>
              <a:ext cx="322" cy="1"/>
            </a:xfrm>
            <a:prstGeom prst="rect">
              <a:avLst/>
            </a:prstGeom>
            <a:solidFill>
              <a:srgbClr val="A867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7" name="Google Shape;927;p37"/>
            <p:cNvSpPr/>
            <p:nvPr/>
          </p:nvSpPr>
          <p:spPr>
            <a:xfrm>
              <a:off x="3902" y="2364"/>
              <a:ext cx="322" cy="2"/>
            </a:xfrm>
            <a:prstGeom prst="rect">
              <a:avLst/>
            </a:prstGeom>
            <a:solidFill>
              <a:srgbClr val="A865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8" name="Google Shape;928;p37"/>
            <p:cNvSpPr/>
            <p:nvPr/>
          </p:nvSpPr>
          <p:spPr>
            <a:xfrm>
              <a:off x="3902" y="2366"/>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9" name="Google Shape;929;p37"/>
            <p:cNvSpPr/>
            <p:nvPr/>
          </p:nvSpPr>
          <p:spPr>
            <a:xfrm>
              <a:off x="3902" y="2367"/>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0" name="Google Shape;930;p37"/>
            <p:cNvSpPr/>
            <p:nvPr/>
          </p:nvSpPr>
          <p:spPr>
            <a:xfrm>
              <a:off x="3902" y="2368"/>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1" name="Google Shape;931;p37"/>
            <p:cNvSpPr/>
            <p:nvPr/>
          </p:nvSpPr>
          <p:spPr>
            <a:xfrm>
              <a:off x="3902" y="2369"/>
              <a:ext cx="322" cy="1"/>
            </a:xfrm>
            <a:prstGeom prst="rect">
              <a:avLst/>
            </a:prstGeom>
            <a:solidFill>
              <a:srgbClr val="A661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2" name="Google Shape;932;p37"/>
            <p:cNvSpPr/>
            <p:nvPr/>
          </p:nvSpPr>
          <p:spPr>
            <a:xfrm>
              <a:off x="3902" y="2370"/>
              <a:ext cx="322" cy="2"/>
            </a:xfrm>
            <a:prstGeom prst="rect">
              <a:avLst/>
            </a:prstGeom>
            <a:solidFill>
              <a:srgbClr val="A360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3" name="Google Shape;933;p37"/>
            <p:cNvSpPr/>
            <p:nvPr/>
          </p:nvSpPr>
          <p:spPr>
            <a:xfrm>
              <a:off x="3902" y="2372"/>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4" name="Google Shape;934;p37"/>
            <p:cNvSpPr/>
            <p:nvPr/>
          </p:nvSpPr>
          <p:spPr>
            <a:xfrm>
              <a:off x="3902" y="2373"/>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5" name="Google Shape;935;p37"/>
            <p:cNvSpPr/>
            <p:nvPr/>
          </p:nvSpPr>
          <p:spPr>
            <a:xfrm>
              <a:off x="3902" y="2374"/>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6" name="Google Shape;936;p37"/>
            <p:cNvSpPr/>
            <p:nvPr/>
          </p:nvSpPr>
          <p:spPr>
            <a:xfrm>
              <a:off x="3902" y="2375"/>
              <a:ext cx="322" cy="1"/>
            </a:xfrm>
            <a:prstGeom prst="rect">
              <a:avLst/>
            </a:prstGeom>
            <a:solidFill>
              <a:srgbClr val="A15D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7" name="Google Shape;937;p37"/>
            <p:cNvSpPr/>
            <p:nvPr/>
          </p:nvSpPr>
          <p:spPr>
            <a:xfrm>
              <a:off x="3902" y="2376"/>
              <a:ext cx="322" cy="1"/>
            </a:xfrm>
            <a:prstGeom prst="rect">
              <a:avLst/>
            </a:prstGeom>
            <a:solidFill>
              <a:srgbClr val="A15D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8" name="Google Shape;938;p37"/>
            <p:cNvSpPr/>
            <p:nvPr/>
          </p:nvSpPr>
          <p:spPr>
            <a:xfrm>
              <a:off x="3902" y="2377"/>
              <a:ext cx="322" cy="2"/>
            </a:xfrm>
            <a:prstGeom prst="rect">
              <a:avLst/>
            </a:prstGeom>
            <a:solidFill>
              <a:srgbClr val="A15A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9" name="Google Shape;939;p37"/>
            <p:cNvSpPr/>
            <p:nvPr/>
          </p:nvSpPr>
          <p:spPr>
            <a:xfrm>
              <a:off x="3902" y="2379"/>
              <a:ext cx="322" cy="1"/>
            </a:xfrm>
            <a:prstGeom prst="rect">
              <a:avLst/>
            </a:prstGeom>
            <a:solidFill>
              <a:srgbClr val="9E58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0" name="Google Shape;940;p37"/>
            <p:cNvSpPr/>
            <p:nvPr/>
          </p:nvSpPr>
          <p:spPr>
            <a:xfrm>
              <a:off x="3902" y="2380"/>
              <a:ext cx="322" cy="1"/>
            </a:xfrm>
            <a:prstGeom prst="rect">
              <a:avLst/>
            </a:prstGeom>
            <a:solidFill>
              <a:srgbClr val="9E58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1" name="Google Shape;941;p37"/>
            <p:cNvSpPr/>
            <p:nvPr/>
          </p:nvSpPr>
          <p:spPr>
            <a:xfrm>
              <a:off x="3902" y="2381"/>
              <a:ext cx="322" cy="1"/>
            </a:xfrm>
            <a:prstGeom prst="rect">
              <a:avLst/>
            </a:prstGeom>
            <a:solidFill>
              <a:srgbClr val="9E57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2" name="Google Shape;942;p37"/>
            <p:cNvSpPr/>
            <p:nvPr/>
          </p:nvSpPr>
          <p:spPr>
            <a:xfrm>
              <a:off x="3902" y="2382"/>
              <a:ext cx="322" cy="1"/>
            </a:xfrm>
            <a:prstGeom prst="rect">
              <a:avLst/>
            </a:prstGeom>
            <a:solidFill>
              <a:srgbClr val="9E57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3" name="Google Shape;943;p37"/>
            <p:cNvSpPr/>
            <p:nvPr/>
          </p:nvSpPr>
          <p:spPr>
            <a:xfrm>
              <a:off x="3902" y="2383"/>
              <a:ext cx="322" cy="1"/>
            </a:xfrm>
            <a:prstGeom prst="rect">
              <a:avLst/>
            </a:prstGeom>
            <a:solidFill>
              <a:srgbClr val="9C551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4" name="Google Shape;944;p37"/>
            <p:cNvSpPr/>
            <p:nvPr/>
          </p:nvSpPr>
          <p:spPr>
            <a:xfrm>
              <a:off x="3902" y="2384"/>
              <a:ext cx="322" cy="2"/>
            </a:xfrm>
            <a:prstGeom prst="rect">
              <a:avLst/>
            </a:prstGeom>
            <a:solidFill>
              <a:srgbClr val="9C551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5" name="Google Shape;945;p37"/>
            <p:cNvSpPr/>
            <p:nvPr/>
          </p:nvSpPr>
          <p:spPr>
            <a:xfrm>
              <a:off x="4331" y="2180"/>
              <a:ext cx="789"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Ningún cambio</a:t>
              </a:r>
              <a:endParaRPr sz="1400" b="0" i="0" u="none" strike="noStrike" cap="none" dirty="0">
                <a:solidFill>
                  <a:schemeClr val="dk1"/>
                </a:solidFill>
                <a:latin typeface="Century Gothic"/>
                <a:ea typeface="Century Gothic"/>
                <a:cs typeface="Century Gothic"/>
                <a:sym typeface="Century Gothic"/>
              </a:endParaRPr>
            </a:p>
          </p:txBody>
        </p:sp>
        <p:sp>
          <p:nvSpPr>
            <p:cNvPr id="946" name="Google Shape;946;p37"/>
            <p:cNvSpPr/>
            <p:nvPr/>
          </p:nvSpPr>
          <p:spPr>
            <a:xfrm>
              <a:off x="4314" y="2324"/>
              <a:ext cx="777"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Disminución </a:t>
              </a:r>
              <a:endParaRPr sz="1400" b="0" i="0" u="none" strike="noStrike" cap="none" dirty="0">
                <a:solidFill>
                  <a:schemeClr val="dk1"/>
                </a:solidFill>
                <a:latin typeface="Century Gothic"/>
                <a:ea typeface="Century Gothic"/>
                <a:cs typeface="Century Gothic"/>
                <a:sym typeface="Century Gothic"/>
              </a:endParaRPr>
            </a:p>
          </p:txBody>
        </p:sp>
      </p:grpSp>
      <p:grpSp>
        <p:nvGrpSpPr>
          <p:cNvPr id="947" name="Google Shape;947;p37"/>
          <p:cNvGrpSpPr/>
          <p:nvPr/>
        </p:nvGrpSpPr>
        <p:grpSpPr>
          <a:xfrm>
            <a:off x="5156221" y="6069794"/>
            <a:ext cx="2798117" cy="525471"/>
            <a:chOff x="533" y="3444"/>
            <a:chExt cx="1307" cy="217"/>
          </a:xfrm>
        </p:grpSpPr>
        <p:sp>
          <p:nvSpPr>
            <p:cNvPr id="948" name="Google Shape;948;p37"/>
            <p:cNvSpPr/>
            <p:nvPr/>
          </p:nvSpPr>
          <p:spPr>
            <a:xfrm>
              <a:off x="553" y="3459"/>
              <a:ext cx="1287" cy="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9" name="Google Shape;949;p37"/>
            <p:cNvSpPr/>
            <p:nvPr/>
          </p:nvSpPr>
          <p:spPr>
            <a:xfrm>
              <a:off x="575" y="3558"/>
              <a:ext cx="42"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0" name="Google Shape;950;p37"/>
            <p:cNvSpPr/>
            <p:nvPr/>
          </p:nvSpPr>
          <p:spPr>
            <a:xfrm>
              <a:off x="617" y="3558"/>
              <a:ext cx="41"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1" name="Google Shape;951;p37"/>
            <p:cNvSpPr/>
            <p:nvPr/>
          </p:nvSpPr>
          <p:spPr>
            <a:xfrm>
              <a:off x="658" y="3558"/>
              <a:ext cx="40"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2" name="Google Shape;952;p37"/>
            <p:cNvSpPr/>
            <p:nvPr/>
          </p:nvSpPr>
          <p:spPr>
            <a:xfrm>
              <a:off x="698" y="3558"/>
              <a:ext cx="42"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3" name="Google Shape;953;p37"/>
            <p:cNvSpPr/>
            <p:nvPr/>
          </p:nvSpPr>
          <p:spPr>
            <a:xfrm>
              <a:off x="740" y="3558"/>
              <a:ext cx="164"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4" name="Google Shape;954;p37"/>
            <p:cNvSpPr/>
            <p:nvPr/>
          </p:nvSpPr>
          <p:spPr>
            <a:xfrm>
              <a:off x="904" y="3558"/>
              <a:ext cx="164"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5" name="Google Shape;955;p37"/>
            <p:cNvSpPr/>
            <p:nvPr/>
          </p:nvSpPr>
          <p:spPr>
            <a:xfrm>
              <a:off x="1068" y="3558"/>
              <a:ext cx="165"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6" name="Google Shape;956;p37"/>
            <p:cNvSpPr/>
            <p:nvPr/>
          </p:nvSpPr>
          <p:spPr>
            <a:xfrm>
              <a:off x="533" y="3444"/>
              <a:ext cx="63"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0</a:t>
              </a:r>
              <a:endParaRPr sz="1400" b="0" i="0" u="none" strike="noStrike" cap="none" dirty="0">
                <a:solidFill>
                  <a:schemeClr val="dk1"/>
                </a:solidFill>
                <a:latin typeface="Century Gothic"/>
                <a:ea typeface="Century Gothic"/>
                <a:cs typeface="Century Gothic"/>
                <a:sym typeface="Century Gothic"/>
              </a:endParaRPr>
            </a:p>
          </p:txBody>
        </p:sp>
        <p:sp>
          <p:nvSpPr>
            <p:cNvPr id="957" name="Google Shape;957;p37"/>
            <p:cNvSpPr/>
            <p:nvPr/>
          </p:nvSpPr>
          <p:spPr>
            <a:xfrm>
              <a:off x="675"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10</a:t>
              </a:r>
              <a:endParaRPr sz="1400" b="0" i="0" u="none" strike="noStrike" cap="none" dirty="0">
                <a:solidFill>
                  <a:schemeClr val="dk1"/>
                </a:solidFill>
                <a:latin typeface="Century Gothic"/>
                <a:ea typeface="Century Gothic"/>
                <a:cs typeface="Century Gothic"/>
                <a:sym typeface="Century Gothic"/>
              </a:endParaRPr>
            </a:p>
          </p:txBody>
        </p:sp>
        <p:sp>
          <p:nvSpPr>
            <p:cNvPr id="958" name="Google Shape;958;p37"/>
            <p:cNvSpPr/>
            <p:nvPr/>
          </p:nvSpPr>
          <p:spPr>
            <a:xfrm>
              <a:off x="839"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20</a:t>
              </a:r>
              <a:endParaRPr sz="1400" b="0" i="0" u="none" strike="noStrike" cap="none" dirty="0">
                <a:solidFill>
                  <a:schemeClr val="dk1"/>
                </a:solidFill>
                <a:latin typeface="Century Gothic"/>
                <a:ea typeface="Century Gothic"/>
                <a:cs typeface="Century Gothic"/>
                <a:sym typeface="Century Gothic"/>
              </a:endParaRPr>
            </a:p>
          </p:txBody>
        </p:sp>
        <p:sp>
          <p:nvSpPr>
            <p:cNvPr id="959" name="Google Shape;959;p37"/>
            <p:cNvSpPr/>
            <p:nvPr/>
          </p:nvSpPr>
          <p:spPr>
            <a:xfrm>
              <a:off x="1003"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30</a:t>
              </a:r>
              <a:endParaRPr sz="1400" b="0" i="0" u="none" strike="noStrike" cap="none" dirty="0">
                <a:solidFill>
                  <a:schemeClr val="dk1"/>
                </a:solidFill>
                <a:latin typeface="Century Gothic"/>
                <a:ea typeface="Century Gothic"/>
                <a:cs typeface="Century Gothic"/>
                <a:sym typeface="Century Gothic"/>
              </a:endParaRPr>
            </a:p>
          </p:txBody>
        </p:sp>
        <p:sp>
          <p:nvSpPr>
            <p:cNvPr id="960" name="Google Shape;960;p37"/>
            <p:cNvSpPr/>
            <p:nvPr/>
          </p:nvSpPr>
          <p:spPr>
            <a:xfrm>
              <a:off x="1168"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40</a:t>
              </a:r>
              <a:endParaRPr sz="1400" b="0" i="0" u="none" strike="noStrike" cap="none" dirty="0">
                <a:solidFill>
                  <a:schemeClr val="dk1"/>
                </a:solidFill>
                <a:latin typeface="Century Gothic"/>
                <a:ea typeface="Century Gothic"/>
                <a:cs typeface="Century Gothic"/>
                <a:sym typeface="Century Gothic"/>
              </a:endParaRPr>
            </a:p>
          </p:txBody>
        </p:sp>
        <p:sp>
          <p:nvSpPr>
            <p:cNvPr id="961" name="Google Shape;961;p37"/>
            <p:cNvSpPr/>
            <p:nvPr/>
          </p:nvSpPr>
          <p:spPr>
            <a:xfrm>
              <a:off x="616" y="3444"/>
              <a:ext cx="0"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Century Gothic"/>
                <a:ea typeface="Century Gothic"/>
                <a:cs typeface="Century Gothic"/>
                <a:sym typeface="Century Gothic"/>
              </a:endParaRPr>
            </a:p>
          </p:txBody>
        </p:sp>
        <p:sp>
          <p:nvSpPr>
            <p:cNvPr id="962" name="Google Shape;962;p37"/>
            <p:cNvSpPr/>
            <p:nvPr/>
          </p:nvSpPr>
          <p:spPr>
            <a:xfrm>
              <a:off x="1253" y="3525"/>
              <a:ext cx="554"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 sz="1400" b="0" i="0" u="none" strike="noStrike" cap="none" dirty="0">
                  <a:solidFill>
                    <a:srgbClr val="000000"/>
                  </a:solidFill>
                  <a:latin typeface="Century Gothic"/>
                  <a:ea typeface="Century Gothic"/>
                  <a:cs typeface="Century Gothic"/>
                  <a:sym typeface="Century Gothic"/>
                </a:rPr>
                <a:t>Kilómetros</a:t>
              </a:r>
              <a:endParaRPr sz="1400" b="0" i="0" u="none" strike="noStrike" cap="none" dirty="0">
                <a:solidFill>
                  <a:schemeClr val="dk1"/>
                </a:solidFill>
                <a:latin typeface="Century Gothic"/>
                <a:ea typeface="Century Gothic"/>
                <a:cs typeface="Century Gothic"/>
                <a:sym typeface="Century Gothic"/>
              </a:endParaRPr>
            </a:p>
          </p:txBody>
        </p:sp>
      </p:grpSp>
      <p:sp>
        <p:nvSpPr>
          <p:cNvPr id="963" name="Google Shape;963;p37"/>
          <p:cNvSpPr txBox="1"/>
          <p:nvPr/>
        </p:nvSpPr>
        <p:spPr>
          <a:xfrm>
            <a:off x="7756467" y="5620492"/>
            <a:ext cx="37738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2000" b="0" i="0" u="none" strike="noStrike" cap="none" dirty="0">
                <a:solidFill>
                  <a:srgbClr val="000000"/>
                </a:solidFill>
                <a:latin typeface="Century Gothic"/>
                <a:ea typeface="Century Gothic"/>
                <a:cs typeface="Century Gothic"/>
                <a:sym typeface="Century Gothic"/>
              </a:rPr>
              <a:t>norte</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Datos de sensores satelitales disponibles en GEE: productos de cobertura terrestre</a:t>
            </a:r>
            <a:endParaRPr dirty="0"/>
          </a:p>
        </p:txBody>
      </p:sp>
      <p:sp>
        <p:nvSpPr>
          <p:cNvPr id="283" name="Google Shape;283;p31"/>
          <p:cNvSpPr txBox="1">
            <a:spLocks noGrp="1"/>
          </p:cNvSpPr>
          <p:nvPr>
            <p:ph type="body" idx="1"/>
          </p:nvPr>
        </p:nvSpPr>
        <p:spPr>
          <a:xfrm>
            <a:off x="242315" y="1130284"/>
            <a:ext cx="5105189" cy="5143516"/>
          </a:xfrm>
          <a:prstGeom prst="rect">
            <a:avLst/>
          </a:prstGeom>
          <a:noFill/>
          <a:ln>
            <a:noFill/>
          </a:ln>
        </p:spPr>
        <p:txBody>
          <a:bodyPr spcFirstLastPara="1" wrap="square" lIns="0" tIns="60925" rIns="121875" bIns="60925" anchor="t" anchorCtr="0">
            <a:noAutofit/>
          </a:bodyPr>
          <a:lstStyle/>
          <a:p>
            <a:pPr marL="457200" lvl="0" indent="-368300" algn="l" rtl="0">
              <a:lnSpc>
                <a:spcPct val="100000"/>
              </a:lnSpc>
              <a:spcBef>
                <a:spcPts val="800"/>
              </a:spcBef>
              <a:spcAft>
                <a:spcPts val="0"/>
              </a:spcAft>
              <a:buClr>
                <a:schemeClr val="dk1"/>
              </a:buClr>
              <a:buSzPts val="2200"/>
              <a:buChar char="•"/>
            </a:pPr>
            <a:r>
              <a:rPr lang="es" sz="2000" dirty="0"/>
              <a:t>Una variedad de productos de datos de cobertura terrestre están disponibles en GEE, incluyendo:</a:t>
            </a:r>
            <a:endParaRPr dirty="0"/>
          </a:p>
          <a:p>
            <a:pPr marL="914400" lvl="1" indent="-368300" algn="l" rtl="0">
              <a:lnSpc>
                <a:spcPct val="100000"/>
              </a:lnSpc>
              <a:spcBef>
                <a:spcPts val="400"/>
              </a:spcBef>
              <a:spcAft>
                <a:spcPts val="0"/>
              </a:spcAft>
              <a:buSzPts val="2200"/>
              <a:buChar char="–"/>
            </a:pPr>
            <a:r>
              <a:rPr lang="es" sz="2000" dirty="0"/>
              <a:t>ESA </a:t>
            </a:r>
            <a:r>
              <a:rPr lang="es" sz="2000" dirty="0" err="1"/>
              <a:t>WorldCover </a:t>
            </a:r>
            <a:r>
              <a:rPr lang="es" sz="2000" dirty="0"/>
              <a:t>10m v200</a:t>
            </a:r>
          </a:p>
          <a:p>
            <a:pPr marL="914400" lvl="1" indent="-368300" algn="l" rtl="0">
              <a:lnSpc>
                <a:spcPct val="100000"/>
              </a:lnSpc>
              <a:spcBef>
                <a:spcPts val="400"/>
              </a:spcBef>
              <a:spcAft>
                <a:spcPts val="0"/>
              </a:spcAft>
              <a:buSzPts val="2200"/>
              <a:buChar char="–"/>
            </a:pPr>
            <a:r>
              <a:rPr lang="es" sz="2000" dirty="0"/>
              <a:t>MODIS Tipo de Cobertura Terrestre Anual Global 500m</a:t>
            </a:r>
            <a:endParaRPr dirty="0"/>
          </a:p>
          <a:p>
            <a:pPr marL="914400" lvl="1" indent="-368300" algn="l" rtl="0">
              <a:lnSpc>
                <a:spcPct val="100000"/>
              </a:lnSpc>
              <a:spcBef>
                <a:spcPts val="400"/>
              </a:spcBef>
              <a:spcAft>
                <a:spcPts val="0"/>
              </a:spcAft>
              <a:buSzPts val="2200"/>
              <a:buChar char="–"/>
            </a:pPr>
            <a:r>
              <a:rPr lang="es" sz="2000" dirty="0"/>
              <a:t>Mapa global PALSAR-2/PALSAR forestal/no forestal</a:t>
            </a:r>
            <a:endParaRPr dirty="0"/>
          </a:p>
          <a:p>
            <a:pPr marL="914400" lvl="1" indent="-368300" algn="l" rtl="0">
              <a:lnSpc>
                <a:spcPct val="100000"/>
              </a:lnSpc>
              <a:spcBef>
                <a:spcPts val="400"/>
              </a:spcBef>
              <a:spcAft>
                <a:spcPts val="0"/>
              </a:spcAft>
              <a:buSzPts val="2200"/>
              <a:buChar char="–"/>
            </a:pPr>
            <a:r>
              <a:rPr lang="es" sz="2000" dirty="0"/>
              <a:t>Base de datos nacional de cobertura terrestre del USGS</a:t>
            </a:r>
            <a:endParaRPr dirty="0"/>
          </a:p>
          <a:p>
            <a:pPr marL="457200" lvl="0" indent="-368300" algn="l" rtl="0">
              <a:lnSpc>
                <a:spcPct val="100000"/>
              </a:lnSpc>
              <a:spcBef>
                <a:spcPts val="800"/>
              </a:spcBef>
              <a:spcAft>
                <a:spcPts val="0"/>
              </a:spcAft>
              <a:buClr>
                <a:srgbClr val="000000"/>
              </a:buClr>
              <a:buSzPts val="2200"/>
              <a:buChar char="•"/>
            </a:pPr>
            <a:r>
              <a:rPr lang="es" sz="2000" dirty="0">
                <a:solidFill>
                  <a:srgbClr val="000000"/>
                </a:solidFill>
              </a:rPr>
              <a:t>Catálogo de datos GEE:</a:t>
            </a:r>
            <a:endParaRPr dirty="0"/>
          </a:p>
          <a:p>
            <a:pPr marL="914400" lvl="1" indent="-368300" algn="l" rtl="0">
              <a:lnSpc>
                <a:spcPct val="100000"/>
              </a:lnSpc>
              <a:spcBef>
                <a:spcPts val="400"/>
              </a:spcBef>
              <a:spcAft>
                <a:spcPts val="0"/>
              </a:spcAft>
              <a:buClr>
                <a:srgbClr val="000000"/>
              </a:buClr>
              <a:buSzPts val="2200"/>
              <a:buChar char="–"/>
            </a:pPr>
            <a:r>
              <a:rPr lang="es" sz="2000"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https://developers.google.com/earth-engine/datasets/tags/landcover</a:t>
            </a:r>
            <a:endParaRPr sz="2000" dirty="0">
              <a:solidFill>
                <a:srgbClr val="000000"/>
              </a:solidFill>
            </a:endParaRPr>
          </a:p>
          <a:p>
            <a:pPr marL="914400" lvl="1" indent="-228600" algn="l" rtl="0">
              <a:lnSpc>
                <a:spcPct val="100000"/>
              </a:lnSpc>
              <a:spcBef>
                <a:spcPts val="400"/>
              </a:spcBef>
              <a:spcAft>
                <a:spcPts val="0"/>
              </a:spcAft>
              <a:buSzPts val="2200"/>
              <a:buNone/>
            </a:pPr>
            <a:endParaRPr sz="2000" dirty="0"/>
          </a:p>
        </p:txBody>
      </p:sp>
      <p:sp>
        <p:nvSpPr>
          <p:cNvPr id="285" name="Google Shape;285;p31"/>
          <p:cNvSpPr txBox="1"/>
          <p:nvPr/>
        </p:nvSpPr>
        <p:spPr>
          <a:xfrm>
            <a:off x="5234983" y="4817234"/>
            <a:ext cx="671413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 sz="1200" b="0" i="0" u="none" strike="noStrike" cap="none" dirty="0">
                <a:solidFill>
                  <a:srgbClr val="000000"/>
                </a:solidFill>
                <a:latin typeface="Century Gothic"/>
                <a:ea typeface="Century Gothic"/>
                <a:cs typeface="Century Gothic"/>
                <a:sym typeface="Century Gothic"/>
              </a:rPr>
              <a:t>Copernicus Global Land Cover Layers: CGLS-LC100 colección 3 mostrada globalmente en GEE. Crédito: </a:t>
            </a:r>
            <a:r>
              <a:rPr lang="e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Catálogo de datos de Earth Engine</a:t>
            </a:r>
            <a:endParaRPr sz="1200" b="0" i="0" u="none" strike="noStrike" cap="none" dirty="0">
              <a:solidFill>
                <a:srgbClr val="000000"/>
              </a:solidFill>
              <a:latin typeface="Century Gothic"/>
              <a:ea typeface="Century Gothic"/>
              <a:cs typeface="Century Gothic"/>
              <a:sym typeface="Century Gothic"/>
            </a:endParaRPr>
          </a:p>
        </p:txBody>
      </p:sp>
      <p:pic>
        <p:nvPicPr>
          <p:cNvPr id="5" name="Google Shape;284;p31">
            <a:extLst>
              <a:ext uri="{FF2B5EF4-FFF2-40B4-BE49-F238E27FC236}">
                <a16:creationId xmlns:a16="http://schemas.microsoft.com/office/drawing/2014/main" id="{52D02F29-689C-4319-B45D-C36234D22EFB}"/>
              </a:ext>
            </a:extLst>
          </p:cNvPr>
          <p:cNvPicPr preferRelativeResize="0"/>
          <p:nvPr/>
        </p:nvPicPr>
        <p:blipFill rotWithShape="1">
          <a:blip r:embed="rId5">
            <a:alphaModFix/>
          </a:blip>
          <a:srcRect/>
          <a:stretch/>
        </p:blipFill>
        <p:spPr>
          <a:xfrm>
            <a:off x="5234983" y="1130284"/>
            <a:ext cx="6714130" cy="3686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s" dirty="0"/>
              <a:t>Demostración – Adquisición de Cobertura Terrestre</a:t>
            </a:r>
            <a:endParaRPr dirty="0"/>
          </a:p>
        </p:txBody>
      </p:sp>
    </p:spTree>
    <p:extLst>
      <p:ext uri="{BB962C8B-B14F-4D97-AF65-F5344CB8AC3E}">
        <p14:creationId xmlns:p14="http://schemas.microsoft.com/office/powerpoint/2010/main" val="2866806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r>
              <a:rPr lang="es" dirty="0"/>
              <a:t>ESA </a:t>
            </a:r>
            <a:r>
              <a:rPr lang="es" dirty="0" err="1"/>
              <a:t>WorldCover </a:t>
            </a:r>
            <a:r>
              <a:rPr lang="es" dirty="0"/>
              <a:t>10m v100</a:t>
            </a:r>
            <a:endParaRPr dirty="0"/>
          </a:p>
        </p:txBody>
      </p:sp>
      <p:sp>
        <p:nvSpPr>
          <p:cNvPr id="984" name="Google Shape;984;p40"/>
          <p:cNvSpPr txBox="1">
            <a:spLocks noGrp="1"/>
          </p:cNvSpPr>
          <p:nvPr>
            <p:ph type="body" idx="1"/>
          </p:nvPr>
        </p:nvSpPr>
        <p:spPr>
          <a:xfrm>
            <a:off x="467207" y="853292"/>
            <a:ext cx="11048931" cy="5331342"/>
          </a:xfrm>
          <a:prstGeom prst="rect">
            <a:avLst/>
          </a:prstGeom>
          <a:noFill/>
          <a:ln>
            <a:noFill/>
          </a:ln>
        </p:spPr>
        <p:txBody>
          <a:bodyPr spcFirstLastPara="1" wrap="square" lIns="0" tIns="60925" rIns="121875" bIns="60925" anchor="t" anchorCtr="0">
            <a:normAutofit fontScale="92500" lnSpcReduction="20000"/>
          </a:bodyPr>
          <a:lstStyle/>
          <a:p>
            <a:pPr marL="457200" lvl="0" indent="-368300" algn="l" rtl="0">
              <a:lnSpc>
                <a:spcPct val="90000"/>
              </a:lnSpc>
              <a:spcBef>
                <a:spcPts val="1200"/>
              </a:spcBef>
              <a:spcAft>
                <a:spcPts val="1200"/>
              </a:spcAft>
              <a:buClr>
                <a:schemeClr val="dk1"/>
              </a:buClr>
              <a:buSzPts val="2200"/>
              <a:buChar char="•"/>
            </a:pPr>
            <a:r>
              <a:rPr lang="es" dirty="0"/>
              <a:t>Código para demostración: </a:t>
            </a:r>
            <a:r>
              <a:rPr lang="es" dirty="0">
                <a:hlinkClick r:id="rId3"/>
              </a:rPr>
              <a:t>https://code.earthengine.google.com </a:t>
            </a:r>
            <a:r>
              <a:rPr lang="es">
                <a:hlinkClick r:id="rId3"/>
              </a:rPr>
              <a:t>/7cba979b0b54d16e8a01e2bf53e426c2</a:t>
            </a:r>
            <a:endParaRPr lang="en-US"/>
          </a:p>
          <a:p>
            <a:pPr marL="457200" lvl="0" indent="-368300" algn="l" rtl="0">
              <a:lnSpc>
                <a:spcPct val="90000"/>
              </a:lnSpc>
              <a:spcBef>
                <a:spcPts val="1200"/>
              </a:spcBef>
              <a:spcAft>
                <a:spcPts val="1200"/>
              </a:spcAft>
              <a:buClr>
                <a:schemeClr val="dk1"/>
              </a:buClr>
              <a:buSzPts val="2200"/>
              <a:buChar char="•"/>
            </a:pPr>
            <a:r>
              <a:rPr lang="es"/>
              <a:t>Conjunto de datos </a:t>
            </a:r>
            <a:r>
              <a:rPr lang="es" dirty="0"/>
              <a:t>(GEE): </a:t>
            </a:r>
            <a:r>
              <a:rPr lang="es" dirty="0">
                <a:hlinkClick r:id="rId4"/>
              </a:rPr>
              <a:t>https://developers.google.com/earth-engine/datasets/catalog/ESA_WorldCover_v100</a:t>
            </a:r>
            <a:r>
              <a:rPr lang="es" dirty="0"/>
              <a:t> </a:t>
            </a:r>
          </a:p>
          <a:p>
            <a:pPr marL="457200" lvl="0" indent="-368300" algn="l" rtl="0">
              <a:lnSpc>
                <a:spcPct val="90000"/>
              </a:lnSpc>
              <a:spcBef>
                <a:spcPts val="600"/>
              </a:spcBef>
              <a:spcAft>
                <a:spcPts val="600"/>
              </a:spcAft>
              <a:buClr>
                <a:schemeClr val="dk1"/>
              </a:buClr>
              <a:buSzPts val="2200"/>
              <a:buChar char="•"/>
            </a:pPr>
            <a:r>
              <a:rPr lang="es" dirty="0"/>
              <a:t>Disponibilidad del conjunto de datos</a:t>
            </a:r>
          </a:p>
          <a:p>
            <a:pPr marL="914400" marR="0" lvl="1" indent="-368300" algn="l" defTabSz="914400" rtl="0" eaLnBrk="1" fontAlgn="auto" latinLnBrk="0" hangingPunct="1">
              <a:lnSpc>
                <a:spcPct val="90000"/>
              </a:lnSpc>
              <a:spcBef>
                <a:spcPts val="600"/>
              </a:spcBef>
              <a:spcAft>
                <a:spcPts val="600"/>
              </a:spcAft>
              <a:buClr>
                <a:srgbClr val="000000"/>
              </a:buClr>
              <a:buSzPts val="2200"/>
              <a:buFont typeface="Arial"/>
              <a:buChar char="–"/>
              <a:tabLst/>
              <a:defRPr/>
            </a:pPr>
            <a:r>
              <a:rPr kumimoji="0" lang="es" b="0" i="0" u="none" strike="noStrike" kern="0" cap="none" spc="0" normalizeH="0" baseline="0" noProof="0" dirty="0">
                <a:ln>
                  <a:noFill/>
                </a:ln>
                <a:solidFill>
                  <a:srgbClr val="000000"/>
                </a:solidFill>
                <a:effectLst/>
                <a:uLnTx/>
                <a:uFillTx/>
                <a:latin typeface="Century Gothic"/>
                <a:sym typeface="Century Gothic"/>
              </a:rPr>
              <a:t>2020-01-01 a 2021-01-01</a:t>
            </a:r>
            <a:endParaRPr lang="en-US" dirty="0"/>
          </a:p>
          <a:p>
            <a:pPr>
              <a:lnSpc>
                <a:spcPct val="90000"/>
              </a:lnSpc>
              <a:spcBef>
                <a:spcPts val="600"/>
              </a:spcBef>
              <a:spcAft>
                <a:spcPts val="600"/>
              </a:spcAft>
            </a:pPr>
            <a:r>
              <a:rPr lang="es" dirty="0"/>
              <a:t>Proveedor de conjunto de datos</a:t>
            </a:r>
          </a:p>
          <a:p>
            <a:pPr lvl="1">
              <a:lnSpc>
                <a:spcPct val="90000"/>
              </a:lnSpc>
              <a:spcBef>
                <a:spcPts val="600"/>
              </a:spcBef>
              <a:spcAft>
                <a:spcPts val="600"/>
              </a:spcAft>
            </a:pPr>
            <a:r>
              <a:rPr lang="es" dirty="0">
                <a:hlinkClick r:id="rId5"/>
              </a:rPr>
              <a:t>ESA/VITO/Brockmann Consult/CS/GAMMA Teledetección/IIASA/WUR</a:t>
            </a:r>
            <a:endParaRPr lang="en-US" dirty="0"/>
          </a:p>
          <a:p>
            <a:pPr marL="457200" lvl="0" indent="-368300" algn="l" rtl="0">
              <a:lnSpc>
                <a:spcPct val="90000"/>
              </a:lnSpc>
              <a:spcBef>
                <a:spcPts val="1200"/>
              </a:spcBef>
              <a:spcAft>
                <a:spcPts val="1200"/>
              </a:spcAft>
              <a:buClr>
                <a:schemeClr val="dk1"/>
              </a:buClr>
              <a:buSzPts val="2200"/>
              <a:buChar char="•"/>
            </a:pPr>
            <a:r>
              <a:rPr lang="es" dirty="0"/>
              <a:t>Descripción</a:t>
            </a:r>
          </a:p>
          <a:p>
            <a:pPr marL="914400" marR="0" lvl="1" indent="-368300" algn="l" defTabSz="914400" rtl="0" eaLnBrk="1" fontAlgn="auto" latinLnBrk="0" hangingPunct="1">
              <a:lnSpc>
                <a:spcPct val="90000"/>
              </a:lnSpc>
              <a:spcBef>
                <a:spcPts val="400"/>
              </a:spcBef>
              <a:spcAft>
                <a:spcPts val="0"/>
              </a:spcAft>
              <a:buClr>
                <a:srgbClr val="000000"/>
              </a:buClr>
              <a:buSzPts val="2200"/>
              <a:buFont typeface="Arial"/>
              <a:buChar char="–"/>
              <a:tabLst/>
              <a:defRPr/>
            </a:pPr>
            <a:r>
              <a:rPr kumimoji="0" lang="es" b="0" i="0" u="none" strike="noStrike" kern="0" cap="none" spc="0" normalizeH="0" baseline="0" noProof="0" dirty="0" err="1">
                <a:ln>
                  <a:noFill/>
                </a:ln>
                <a:solidFill>
                  <a:srgbClr val="000000"/>
                </a:solidFill>
                <a:effectLst/>
                <a:uLnTx/>
                <a:uFillTx/>
                <a:latin typeface="Century Gothic"/>
                <a:sym typeface="Century Gothic"/>
              </a:rPr>
              <a:t>WorldCover 10 m 2020 de </a:t>
            </a:r>
            <a:r>
              <a:rPr kumimoji="0" lang="es" b="0" i="0" u="none" strike="noStrike" kern="0" cap="none" spc="0" normalizeH="0" baseline="0" noProof="0" dirty="0">
                <a:ln>
                  <a:noFill/>
                </a:ln>
                <a:solidFill>
                  <a:srgbClr val="000000"/>
                </a:solidFill>
                <a:effectLst/>
                <a:uLnTx/>
                <a:uFillTx/>
                <a:latin typeface="Century Gothic"/>
                <a:sym typeface="Century Gothic"/>
              </a:rPr>
              <a:t>la Agencia Espacial Europea (ESA) proporciona un mapa global de cobertura terrestre para 2020 con una resolución de 10 m basado en datos de Sentinel-1 y Sentinel-2. El producto </a:t>
            </a:r>
            <a:r>
              <a:rPr kumimoji="0" lang="es" b="0" i="0" u="none" strike="noStrike" kern="0" cap="none" spc="0" normalizeH="0" baseline="0" noProof="0" dirty="0" err="1">
                <a:ln>
                  <a:noFill/>
                </a:ln>
                <a:solidFill>
                  <a:srgbClr val="000000"/>
                </a:solidFill>
                <a:effectLst/>
                <a:uLnTx/>
                <a:uFillTx/>
                <a:latin typeface="Century Gothic"/>
                <a:sym typeface="Century Gothic"/>
              </a:rPr>
              <a:t>WorldCover </a:t>
            </a:r>
            <a:r>
              <a:rPr kumimoji="0" lang="es" b="0" i="0" u="none" strike="noStrike" kern="0" cap="none" spc="0" normalizeH="0" baseline="0" noProof="0" dirty="0">
                <a:ln>
                  <a:noFill/>
                </a:ln>
                <a:solidFill>
                  <a:srgbClr val="000000"/>
                </a:solidFill>
                <a:effectLst/>
                <a:uLnTx/>
                <a:uFillTx/>
                <a:latin typeface="Century Gothic"/>
                <a:sym typeface="Century Gothic"/>
              </a:rPr>
              <a:t>viene con 11 clases de cobertura terrestre y ha sido generado en el marco del proyecto ESA </a:t>
            </a:r>
            <a:r>
              <a:rPr kumimoji="0" lang="es" b="0" i="0" u="none" strike="noStrike" kern="0" cap="none" spc="0" normalizeH="0" baseline="0" noProof="0" dirty="0" err="1">
                <a:ln>
                  <a:noFill/>
                </a:ln>
                <a:solidFill>
                  <a:srgbClr val="000000"/>
                </a:solidFill>
                <a:effectLst/>
                <a:uLnTx/>
                <a:uFillTx/>
                <a:latin typeface="Century Gothic"/>
                <a:sym typeface="Century Gothic"/>
              </a:rPr>
              <a:t>WorldCover </a:t>
            </a:r>
            <a:r>
              <a:rPr kumimoji="0" lang="es" b="0" i="0" u="none" strike="noStrike" kern="0" cap="none" spc="0" normalizeH="0" baseline="0" noProof="0" dirty="0">
                <a:ln>
                  <a:noFill/>
                </a:ln>
                <a:solidFill>
                  <a:srgbClr val="000000"/>
                </a:solidFill>
                <a:effectLst/>
                <a:uLnTx/>
                <a:uFillTx/>
                <a:latin typeface="Century Gothic"/>
                <a:sym typeface="Century Gothic"/>
              </a:rPr>
              <a:t>, parte del 5º </a:t>
            </a:r>
            <a:r>
              <a:rPr kumimoji="0" lang="es" b="0" i="0" u="none" strike="noStrike" kern="0" cap="none" spc="0" normalizeH="0" baseline="0" noProof="0" dirty="0" err="1">
                <a:ln>
                  <a:noFill/>
                </a:ln>
                <a:solidFill>
                  <a:srgbClr val="000000"/>
                </a:solidFill>
                <a:effectLst/>
                <a:uLnTx/>
                <a:uFillTx/>
                <a:latin typeface="Century Gothic"/>
                <a:sym typeface="Century Gothic"/>
              </a:rPr>
              <a:t>Programa de Envolvente de Observación de la Tierra </a:t>
            </a:r>
            <a:r>
              <a:rPr kumimoji="0" lang="es" b="0" i="0" u="none" strike="noStrike" kern="0" cap="none" spc="0" normalizeH="0" baseline="0" noProof="0" dirty="0">
                <a:ln>
                  <a:noFill/>
                </a:ln>
                <a:solidFill>
                  <a:srgbClr val="000000"/>
                </a:solidFill>
                <a:effectLst/>
                <a:uLnTx/>
                <a:uFillTx/>
                <a:latin typeface="Century Gothic"/>
                <a:sym typeface="Century Gothic"/>
              </a:rPr>
              <a:t>(EOEP-5) de la Agencia Espacial Europea.</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Resumen</a:t>
            </a:r>
            <a:endParaRPr dirty="0"/>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fontScale="92500"/>
          </a:bodyPr>
          <a:lstStyle/>
          <a:p>
            <a:pPr marL="457200" lvl="0" indent="-368300" algn="l" rtl="0">
              <a:lnSpc>
                <a:spcPct val="90000"/>
              </a:lnSpc>
              <a:spcBef>
                <a:spcPts val="800"/>
              </a:spcBef>
              <a:spcAft>
                <a:spcPts val="0"/>
              </a:spcAft>
              <a:buClr>
                <a:schemeClr val="dk1"/>
              </a:buClr>
              <a:buSzPts val="2200"/>
              <a:buChar char="•"/>
            </a:pPr>
            <a:r>
              <a:rPr lang="es" dirty="0"/>
              <a:t>La plataforma GEE proporciona a los usuarios recursos informáticos basados en la nube que pueden reducir barreras como el espacio de almacenamiento de datos y la potencia informática personal.</a:t>
            </a:r>
            <a:endParaRPr dirty="0"/>
          </a:p>
          <a:p>
            <a:pPr marL="457200" lvl="0" indent="-368300" algn="l" rtl="0">
              <a:lnSpc>
                <a:spcPct val="90000"/>
              </a:lnSpc>
              <a:spcBef>
                <a:spcPts val="800"/>
              </a:spcBef>
              <a:spcAft>
                <a:spcPts val="0"/>
              </a:spcAft>
              <a:buClr>
                <a:schemeClr val="dk1"/>
              </a:buClr>
              <a:buSzPts val="2200"/>
              <a:buChar char="•"/>
            </a:pPr>
            <a:r>
              <a:rPr lang="es" dirty="0"/>
              <a:t>Las capacidades de GEE son similares a las de muchas plataformas GIS utilizadas para manipular datos satelitales para procesos clave de detección remota relacionados con la tierra, incluida la aplicación de algoritmos y la clasificación de la cobertura terrestre.</a:t>
            </a:r>
            <a:endParaRPr dirty="0"/>
          </a:p>
          <a:p>
            <a:pPr marL="457200" lvl="0" indent="-368300" algn="l" rtl="0">
              <a:lnSpc>
                <a:spcPct val="90000"/>
              </a:lnSpc>
              <a:spcBef>
                <a:spcPts val="800"/>
              </a:spcBef>
              <a:spcAft>
                <a:spcPts val="0"/>
              </a:spcAft>
              <a:buClr>
                <a:schemeClr val="dk1"/>
              </a:buClr>
              <a:buSzPts val="2200"/>
              <a:buChar char="•"/>
            </a:pPr>
            <a:r>
              <a:rPr lang="es" dirty="0"/>
              <a:t>GEE alberga muchos conjuntos de datos relevantes para el monitoreo de la tierra.</a:t>
            </a:r>
            <a:endParaRPr dirty="0"/>
          </a:p>
          <a:p>
            <a:pPr marL="946150" lvl="1" indent="-342900" algn="l" rtl="0">
              <a:lnSpc>
                <a:spcPct val="100000"/>
              </a:lnSpc>
              <a:spcBef>
                <a:spcPts val="400"/>
              </a:spcBef>
              <a:spcAft>
                <a:spcPts val="0"/>
              </a:spcAft>
              <a:buClr>
                <a:srgbClr val="000000"/>
              </a:buClr>
              <a:buSzPts val="2200"/>
              <a:buChar char="–"/>
            </a:pPr>
            <a:r>
              <a:rPr lang="es" dirty="0">
                <a:solidFill>
                  <a:srgbClr val="0C0C0C"/>
                </a:solidFill>
              </a:rPr>
              <a:t>Serie Landsat, MODIS, Sentinel-2 y Sentinel-1 SAR</a:t>
            </a:r>
            <a:endParaRPr dirty="0"/>
          </a:p>
          <a:p>
            <a:pPr marL="457200" lvl="0" indent="-368300" algn="l" rtl="0">
              <a:lnSpc>
                <a:spcPct val="90000"/>
              </a:lnSpc>
              <a:spcBef>
                <a:spcPts val="1400"/>
              </a:spcBef>
              <a:spcAft>
                <a:spcPts val="0"/>
              </a:spcAft>
              <a:buSzPts val="2200"/>
              <a:buChar char="•"/>
            </a:pPr>
            <a:r>
              <a:rPr lang="es" dirty="0"/>
              <a:t>La API de JavaScript permite la codificación y la automatización de funciones básicas de detección remota, como el filtrado de imágenes y el cálculo del índice de vegetación.</a:t>
            </a:r>
            <a:endParaRPr dirty="0"/>
          </a:p>
          <a:p>
            <a:pPr marL="457200" lvl="0" indent="-368300" algn="l" rtl="0">
              <a:lnSpc>
                <a:spcPct val="90000"/>
              </a:lnSpc>
              <a:spcBef>
                <a:spcPts val="800"/>
              </a:spcBef>
              <a:spcAft>
                <a:spcPts val="0"/>
              </a:spcAft>
              <a:buSzPts val="2200"/>
              <a:buChar char="•"/>
            </a:pPr>
            <a:r>
              <a:rPr lang="es" dirty="0"/>
              <a:t>Los usuarios interesados en la API de Python pueden explorar Google Colab.</a:t>
            </a:r>
            <a:endParaRPr dirty="0"/>
          </a:p>
          <a:p>
            <a:pPr marL="457200" lvl="0" indent="-368300" algn="l" rtl="0">
              <a:lnSpc>
                <a:spcPct val="90000"/>
              </a:lnSpc>
              <a:spcBef>
                <a:spcPts val="800"/>
              </a:spcBef>
              <a:spcAft>
                <a:spcPts val="0"/>
              </a:spcAft>
              <a:buSzPts val="2200"/>
              <a:buChar char="•"/>
            </a:pPr>
            <a:r>
              <a:rPr lang="es" dirty="0"/>
              <a:t>Sesión 2: Clasificación de la Cobertura Terrestre y Evaluación de la Precisión</a:t>
            </a:r>
            <a:endParaRPr dirty="0"/>
          </a:p>
          <a:p>
            <a:pPr marL="457200" lvl="0" indent="-228600" algn="l" rtl="0">
              <a:lnSpc>
                <a:spcPct val="90000"/>
              </a:lnSpc>
              <a:spcBef>
                <a:spcPts val="800"/>
              </a:spcBef>
              <a:spcAft>
                <a:spcPts val="0"/>
              </a:spcAft>
              <a:buSzPts val="2200"/>
              <a:buNone/>
            </a:pPr>
            <a:endParaRPr dirty="0"/>
          </a:p>
        </p:txBody>
      </p:sp>
    </p:spTree>
    <p:extLst>
      <p:ext uri="{BB962C8B-B14F-4D97-AF65-F5344CB8AC3E}">
        <p14:creationId xmlns:p14="http://schemas.microsoft.com/office/powerpoint/2010/main" val="2296796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Recursos de ayuda</a:t>
            </a:r>
            <a:endParaRPr dirty="0"/>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a:bodyPr>
          <a:lstStyle/>
          <a:p>
            <a:pPr marL="88900" lvl="0" indent="0" algn="l" rtl="0">
              <a:lnSpc>
                <a:spcPct val="90000"/>
              </a:lnSpc>
              <a:spcBef>
                <a:spcPts val="800"/>
              </a:spcBef>
              <a:spcAft>
                <a:spcPts val="1200"/>
              </a:spcAft>
              <a:buClr>
                <a:schemeClr val="dk1"/>
              </a:buClr>
              <a:buSzPts val="2200"/>
              <a:buNone/>
            </a:pPr>
            <a:r>
              <a:rPr lang="es" dirty="0"/>
              <a:t>Uso de Google Earth Engine para aplicaciones de monitoreo terrestre:</a:t>
            </a:r>
          </a:p>
          <a:p>
            <a:pPr marL="457200" lvl="0" indent="-368300" algn="l" rtl="0">
              <a:lnSpc>
                <a:spcPct val="90000"/>
              </a:lnSpc>
              <a:spcBef>
                <a:spcPts val="800"/>
              </a:spcBef>
              <a:spcAft>
                <a:spcPts val="1200"/>
              </a:spcAft>
              <a:buClr>
                <a:schemeClr val="dk1"/>
              </a:buClr>
              <a:buSzPts val="2200"/>
              <a:buChar char="•"/>
            </a:pPr>
            <a:r>
              <a:rPr lang="es" dirty="0">
                <a:hlinkClick r:id="rId3"/>
              </a:rPr>
              <a:t>https://appliedsciences.nasa.gov/join-mission/training/english/arset-using-google-earth-engine-land-monitoring-applications</a:t>
            </a:r>
            <a:r>
              <a:rPr lang="es" dirty="0"/>
              <a:t> </a:t>
            </a:r>
          </a:p>
          <a:p>
            <a:pPr marL="88900" lvl="0" indent="0" algn="l" rtl="0">
              <a:lnSpc>
                <a:spcPct val="90000"/>
              </a:lnSpc>
              <a:spcBef>
                <a:spcPts val="800"/>
              </a:spcBef>
              <a:spcAft>
                <a:spcPts val="1200"/>
              </a:spcAft>
              <a:buClr>
                <a:schemeClr val="dk1"/>
              </a:buClr>
              <a:buSzPts val="2200"/>
              <a:buNone/>
            </a:pPr>
            <a:r>
              <a:rPr lang="es" dirty="0"/>
              <a:t>Mapeo y Monitoreo Forestal con Datos SAR</a:t>
            </a:r>
          </a:p>
          <a:p>
            <a:pPr marL="457200" lvl="0" indent="-368300" algn="l" rtl="0">
              <a:lnSpc>
                <a:spcPct val="90000"/>
              </a:lnSpc>
              <a:spcBef>
                <a:spcPts val="800"/>
              </a:spcBef>
              <a:spcAft>
                <a:spcPts val="1200"/>
              </a:spcAft>
              <a:buClr>
                <a:schemeClr val="dk1"/>
              </a:buClr>
              <a:buSzPts val="2200"/>
              <a:buChar char="•"/>
            </a:pPr>
            <a:r>
              <a:rPr lang="es" dirty="0">
                <a:hlinkClick r:id="rId4"/>
              </a:rPr>
              <a:t>https://appliedsciences.nasa.gov/join-mission/training/english/arset-forest-mapping-and-monitoring-sar-data</a:t>
            </a:r>
            <a:r>
              <a:rPr lang="es" dirty="0"/>
              <a:t> </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457200" lvl="0" indent="-368300" algn="l" rtl="0">
              <a:lnSpc>
                <a:spcPct val="90000"/>
              </a:lnSpc>
              <a:spcBef>
                <a:spcPts val="800"/>
              </a:spcBef>
              <a:spcAft>
                <a:spcPts val="1200"/>
              </a:spcAft>
              <a:buClr>
                <a:schemeClr val="dk1"/>
              </a:buClr>
              <a:buSzPts val="2200"/>
              <a:buChar char="•"/>
            </a:pPr>
            <a:r>
              <a:rPr kumimoji="0" lang="es" sz="2400" b="0" i="0" u="none" strike="noStrike" kern="0" cap="none" spc="0" normalizeH="0" baseline="0" noProof="0" dirty="0">
                <a:ln>
                  <a:noFill/>
                </a:ln>
                <a:solidFill>
                  <a:srgbClr val="000000"/>
                </a:solidFill>
                <a:effectLst/>
                <a:uLnTx/>
                <a:uFillTx/>
                <a:latin typeface="Century Gothic"/>
                <a:sym typeface="Century Gothic"/>
              </a:rPr>
              <a:t>Pestaña Documentos</a:t>
            </a:r>
          </a:p>
          <a:p>
            <a:pPr marL="457200" lvl="0" indent="-368300" algn="l" rtl="0">
              <a:lnSpc>
                <a:spcPct val="90000"/>
              </a:lnSpc>
              <a:spcBef>
                <a:spcPts val="800"/>
              </a:spcBef>
              <a:spcAft>
                <a:spcPts val="1200"/>
              </a:spcAft>
              <a:buClr>
                <a:schemeClr val="dk1"/>
              </a:buClr>
              <a:buSzPts val="2200"/>
              <a:buChar char="•"/>
            </a:pPr>
            <a:r>
              <a:rPr kumimoji="0" lang="es" sz="2400" b="0" i="0" u="sng" strike="noStrike" kern="0" cap="none" spc="0" normalizeH="0" baseline="0" noProof="0" dirty="0">
                <a:ln>
                  <a:noFill/>
                </a:ln>
                <a:solidFill>
                  <a:srgbClr val="136C9A"/>
                </a:solidFill>
                <a:effectLst/>
                <a:uLnTx/>
                <a:uFillTx/>
                <a:latin typeface="Century Gothic"/>
                <a:sym typeface="Century Gothic"/>
                <a:hlinkClick r:id="rId5"/>
              </a:rPr>
              <a:t>Guía del desarrollador</a:t>
            </a:r>
            <a:endParaRPr lang="en-US" sz="2400" dirty="0">
              <a:solidFill>
                <a:srgbClr val="000000"/>
              </a:solidFill>
            </a:endParaRPr>
          </a:p>
          <a:p>
            <a:pPr marL="457200" lvl="0" indent="-368300" algn="l" rtl="0">
              <a:lnSpc>
                <a:spcPct val="90000"/>
              </a:lnSpc>
              <a:spcBef>
                <a:spcPts val="800"/>
              </a:spcBef>
              <a:spcAft>
                <a:spcPts val="1200"/>
              </a:spcAft>
              <a:buClr>
                <a:schemeClr val="dk1"/>
              </a:buClr>
              <a:buSzPts val="2200"/>
              <a:buChar char="•"/>
            </a:pPr>
            <a:r>
              <a:rPr kumimoji="0" lang="es" sz="2400" b="0" i="0" u="sng" strike="noStrike" kern="0" cap="none" spc="0" normalizeH="0" baseline="0" noProof="0" dirty="0">
                <a:ln>
                  <a:noFill/>
                </a:ln>
                <a:solidFill>
                  <a:srgbClr val="136C9A"/>
                </a:solidFill>
                <a:effectLst/>
                <a:uLnTx/>
                <a:uFillTx/>
                <a:latin typeface="Century Gothic"/>
                <a:sym typeface="Century Gothic"/>
                <a:hlinkClick r:id="rId6"/>
              </a:rPr>
              <a:t>Grupo de desarrolladores de motores de Google Earth</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457200" lvl="0" indent="-228600" algn="l" rtl="0">
              <a:lnSpc>
                <a:spcPct val="90000"/>
              </a:lnSpc>
              <a:spcBef>
                <a:spcPts val="800"/>
              </a:spcBef>
              <a:spcAft>
                <a:spcPts val="0"/>
              </a:spcAft>
              <a:buSzPts val="2200"/>
              <a:buNone/>
            </a:pPr>
            <a:endParaRPr dirty="0"/>
          </a:p>
        </p:txBody>
      </p:sp>
      <p:pic>
        <p:nvPicPr>
          <p:cNvPr id="2" name="Google Shape;224;p17">
            <a:extLst>
              <a:ext uri="{FF2B5EF4-FFF2-40B4-BE49-F238E27FC236}">
                <a16:creationId xmlns:a16="http://schemas.microsoft.com/office/drawing/2014/main" id="{377082F7-31DF-98E1-5A3E-DDB3FD9B1608}"/>
              </a:ext>
            </a:extLst>
          </p:cNvPr>
          <p:cNvPicPr preferRelativeResize="0"/>
          <p:nvPr/>
        </p:nvPicPr>
        <p:blipFill rotWithShape="1">
          <a:blip r:embed="rId7">
            <a:alphaModFix/>
          </a:blip>
          <a:srcRect/>
          <a:stretch/>
        </p:blipFill>
        <p:spPr>
          <a:xfrm>
            <a:off x="8024667" y="3951058"/>
            <a:ext cx="3028950" cy="2809875"/>
          </a:xfrm>
          <a:prstGeom prst="rect">
            <a:avLst/>
          </a:prstGeom>
          <a:noFill/>
          <a:ln w="9525" cap="flat" cmpd="sng">
            <a:solidFill>
              <a:schemeClr val="dk1"/>
            </a:solidFill>
            <a:prstDash val="solid"/>
            <a:round/>
            <a:headEnd type="none" w="sm" len="sm"/>
            <a:tailEnd type="none" w="sm" len="sm"/>
          </a:ln>
        </p:spPr>
      </p:pic>
      <p:cxnSp>
        <p:nvCxnSpPr>
          <p:cNvPr id="3" name="Google Shape;225;p17">
            <a:extLst>
              <a:ext uri="{FF2B5EF4-FFF2-40B4-BE49-F238E27FC236}">
                <a16:creationId xmlns:a16="http://schemas.microsoft.com/office/drawing/2014/main" id="{C06E26DE-BEDE-D915-7613-242353588EF4}"/>
              </a:ext>
            </a:extLst>
          </p:cNvPr>
          <p:cNvCxnSpPr>
            <a:cxnSpLocks/>
          </p:cNvCxnSpPr>
          <p:nvPr/>
        </p:nvCxnSpPr>
        <p:spPr>
          <a:xfrm>
            <a:off x="2411896" y="4050319"/>
            <a:ext cx="6042991" cy="12700"/>
          </a:xfrm>
          <a:prstGeom prst="curvedConnector3">
            <a:avLst>
              <a:gd name="adj1" fmla="val 50000"/>
            </a:avLst>
          </a:prstGeom>
          <a:noFill/>
          <a:ln w="38100" cap="flat" cmpd="sng">
            <a:solidFill>
              <a:schemeClr val="bg2"/>
            </a:solidFill>
            <a:prstDash val="solid"/>
            <a:round/>
            <a:headEnd type="none" w="sm" len="sm"/>
            <a:tailEnd type="triangle" w="med" len="med"/>
          </a:ln>
        </p:spPr>
      </p:cxnSp>
    </p:spTree>
    <p:extLst>
      <p:ext uri="{BB962C8B-B14F-4D97-AF65-F5344CB8AC3E}">
        <p14:creationId xmlns:p14="http://schemas.microsoft.com/office/powerpoint/2010/main" val="319934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s" dirty="0"/>
              <a:t>Demostración: adquisición de agua superficial</a:t>
            </a:r>
            <a:endParaRPr dirty="0"/>
          </a:p>
        </p:txBody>
      </p:sp>
    </p:spTree>
    <p:extLst>
      <p:ext uri="{BB962C8B-B14F-4D97-AF65-F5344CB8AC3E}">
        <p14:creationId xmlns:p14="http://schemas.microsoft.com/office/powerpoint/2010/main" val="1521616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r>
              <a:rPr lang="es" dirty="0"/>
              <a:t>Capas de mapeo de aguas superficiales globales del JRC, v1.4</a:t>
            </a:r>
            <a:endParaRPr dirty="0"/>
          </a:p>
        </p:txBody>
      </p:sp>
      <p:sp>
        <p:nvSpPr>
          <p:cNvPr id="984" name="Google Shape;984;p40"/>
          <p:cNvSpPr txBox="1">
            <a:spLocks noGrp="1"/>
          </p:cNvSpPr>
          <p:nvPr>
            <p:ph type="body" idx="1"/>
          </p:nvPr>
        </p:nvSpPr>
        <p:spPr>
          <a:xfrm>
            <a:off x="467207" y="853292"/>
            <a:ext cx="11048931" cy="5331342"/>
          </a:xfrm>
          <a:prstGeom prst="rect">
            <a:avLst/>
          </a:prstGeom>
          <a:noFill/>
          <a:ln>
            <a:noFill/>
          </a:ln>
        </p:spPr>
        <p:txBody>
          <a:bodyPr spcFirstLastPara="1" wrap="square" lIns="0" tIns="60925" rIns="121875" bIns="60925" anchor="t" anchorCtr="0">
            <a:normAutofit fontScale="77500" lnSpcReduction="20000"/>
          </a:bodyPr>
          <a:lstStyle/>
          <a:p>
            <a:pPr marL="457200" lvl="0" indent="-368300" algn="l" rtl="0">
              <a:lnSpc>
                <a:spcPct val="90000"/>
              </a:lnSpc>
              <a:spcBef>
                <a:spcPts val="1200"/>
              </a:spcBef>
              <a:spcAft>
                <a:spcPts val="1200"/>
              </a:spcAft>
              <a:buClr>
                <a:schemeClr val="dk1"/>
              </a:buClr>
              <a:buSzPts val="2200"/>
              <a:buChar char="•"/>
            </a:pPr>
            <a:r>
              <a:rPr lang="es" dirty="0"/>
              <a:t>Código para demostración: </a:t>
            </a:r>
            <a:r>
              <a:rPr lang="es" dirty="0">
                <a:hlinkClick r:id="rId3"/>
              </a:rPr>
              <a:t>https://code.earthengine.google.com/accaae70c708e041d994d0bf762430d7</a:t>
            </a:r>
            <a:r>
              <a:rPr lang="es" dirty="0"/>
              <a:t> </a:t>
            </a:r>
          </a:p>
          <a:p>
            <a:pPr marL="457200" lvl="0" indent="-368300" algn="l" rtl="0">
              <a:lnSpc>
                <a:spcPct val="90000"/>
              </a:lnSpc>
              <a:spcBef>
                <a:spcPts val="1200"/>
              </a:spcBef>
              <a:spcAft>
                <a:spcPts val="1200"/>
              </a:spcAft>
              <a:buClr>
                <a:schemeClr val="dk1"/>
              </a:buClr>
              <a:buSzPts val="2200"/>
              <a:buChar char="•"/>
            </a:pPr>
            <a:r>
              <a:rPr lang="es" dirty="0"/>
              <a:t>Conjunto de datos (GEE): </a:t>
            </a:r>
            <a:r>
              <a:rPr lang="es" dirty="0">
                <a:hlinkClick r:id="rId4"/>
              </a:rPr>
              <a:t>https://developers.google.com/earth-engine/datasets/catalog/JRC_GSW1_4_GlobalSurfaceWater</a:t>
            </a:r>
            <a:r>
              <a:rPr lang="es" dirty="0"/>
              <a:t> </a:t>
            </a:r>
          </a:p>
          <a:p>
            <a:pPr marL="457200" lvl="0" indent="-368300" algn="l" rtl="0">
              <a:lnSpc>
                <a:spcPct val="90000"/>
              </a:lnSpc>
              <a:spcBef>
                <a:spcPts val="1200"/>
              </a:spcBef>
              <a:spcAft>
                <a:spcPts val="1200"/>
              </a:spcAft>
              <a:buClr>
                <a:schemeClr val="dk1"/>
              </a:buClr>
              <a:buSzPts val="2200"/>
              <a:buChar char="•"/>
            </a:pPr>
            <a:r>
              <a:rPr lang="es" dirty="0"/>
              <a:t>Disponibilidad del conjunto de datos:</a:t>
            </a:r>
          </a:p>
          <a:p>
            <a:pPr marL="914400" marR="0" lvl="1" indent="-368300" algn="l" defTabSz="914400" rtl="0" eaLnBrk="1" fontAlgn="auto" latinLnBrk="0" hangingPunct="1">
              <a:lnSpc>
                <a:spcPct val="90000"/>
              </a:lnSpc>
              <a:spcBef>
                <a:spcPts val="600"/>
              </a:spcBef>
              <a:spcAft>
                <a:spcPts val="600"/>
              </a:spcAft>
              <a:buClr>
                <a:srgbClr val="000000"/>
              </a:buClr>
              <a:buSzPts val="2200"/>
              <a:buFont typeface="Arial"/>
              <a:buChar char="–"/>
              <a:tabLst/>
              <a:defRPr/>
            </a:pPr>
            <a:r>
              <a:rPr kumimoji="0" lang="es" b="0" i="0" u="none" strike="noStrike" kern="0" cap="none" spc="0" normalizeH="0" baseline="0" noProof="0" dirty="0">
                <a:ln>
                  <a:noFill/>
                </a:ln>
                <a:solidFill>
                  <a:srgbClr val="000000"/>
                </a:solidFill>
                <a:effectLst/>
                <a:uLnTx/>
                <a:uFillTx/>
                <a:latin typeface="Century Gothic"/>
                <a:sym typeface="Century Gothic"/>
              </a:rPr>
              <a:t>1984-03-16 a 2022-01-01</a:t>
            </a:r>
            <a:endParaRPr lang="en-US" dirty="0"/>
          </a:p>
          <a:p>
            <a:pPr>
              <a:lnSpc>
                <a:spcPct val="90000"/>
              </a:lnSpc>
              <a:spcBef>
                <a:spcPts val="600"/>
              </a:spcBef>
              <a:spcAft>
                <a:spcPts val="600"/>
              </a:spcAft>
            </a:pPr>
            <a:r>
              <a:rPr lang="es" dirty="0"/>
              <a:t>Proveedor de conjunto de datos:</a:t>
            </a:r>
          </a:p>
          <a:p>
            <a:pPr lvl="1">
              <a:lnSpc>
                <a:spcPct val="90000"/>
              </a:lnSpc>
              <a:spcBef>
                <a:spcPts val="600"/>
              </a:spcBef>
              <a:spcAft>
                <a:spcPts val="600"/>
              </a:spcAft>
            </a:pPr>
            <a:r>
              <a:rPr lang="es" dirty="0">
                <a:hlinkClick r:id="rId5"/>
              </a:rPr>
              <a:t>EC JRC / Google</a:t>
            </a:r>
            <a:endParaRPr lang="en-US" dirty="0"/>
          </a:p>
          <a:p>
            <a:pPr marL="457200" lvl="0" indent="-368300" algn="l" rtl="0">
              <a:lnSpc>
                <a:spcPct val="90000"/>
              </a:lnSpc>
              <a:spcBef>
                <a:spcPts val="1200"/>
              </a:spcBef>
              <a:spcAft>
                <a:spcPts val="1200"/>
              </a:spcAft>
              <a:buClr>
                <a:schemeClr val="dk1"/>
              </a:buClr>
              <a:buSzPts val="2200"/>
              <a:buChar char="•"/>
            </a:pPr>
            <a:r>
              <a:rPr lang="es" dirty="0"/>
              <a:t>Descripción:</a:t>
            </a:r>
          </a:p>
          <a:p>
            <a:pPr marL="914400" marR="0" lvl="1" indent="-368300" algn="l" defTabSz="914400" rtl="0" eaLnBrk="1" fontAlgn="auto" latinLnBrk="0" hangingPunct="1">
              <a:lnSpc>
                <a:spcPct val="110000"/>
              </a:lnSpc>
              <a:spcBef>
                <a:spcPts val="400"/>
              </a:spcBef>
              <a:spcAft>
                <a:spcPts val="0"/>
              </a:spcAft>
              <a:buClr>
                <a:srgbClr val="000000"/>
              </a:buClr>
              <a:buSzPts val="2200"/>
              <a:buFont typeface="Arial"/>
              <a:buChar char="–"/>
              <a:tabLst/>
              <a:defRPr/>
            </a:pPr>
            <a:r>
              <a:rPr kumimoji="0" lang="es" b="0" i="0" u="none" strike="noStrike" kern="0" cap="none" spc="0" normalizeH="0" baseline="0" noProof="0" dirty="0">
                <a:ln>
                  <a:noFill/>
                </a:ln>
                <a:solidFill>
                  <a:srgbClr val="000000"/>
                </a:solidFill>
                <a:effectLst/>
                <a:uLnTx/>
                <a:uFillTx/>
                <a:latin typeface="Century Gothic"/>
                <a:sym typeface="Century Gothic"/>
              </a:rPr>
              <a:t>Este conjunto de datos contiene mapas de la ubicación y distribución temporal de las aguas superficiales desde 1984 hasta 2021 y proporciona estadísticas sobre la extensión y el cambio de esas superficies de agua. Para obtener más información, consulte el artículo de revista asociado: Mapeo de alta resolución del agua superficial global y sus cambios a largo plazo (Nature, 2016) y la Guía de usuarios de datos en línea. Estos datos se generaron utilizando 4.716.475 escenas de Landsat 5, 7 y 8 adquiridas entre el 16 de marzo de 1984 y el 31 de diciembre de 2021.</a:t>
            </a:r>
          </a:p>
        </p:txBody>
      </p:sp>
    </p:spTree>
    <p:extLst>
      <p:ext uri="{BB962C8B-B14F-4D97-AF65-F5344CB8AC3E}">
        <p14:creationId xmlns:p14="http://schemas.microsoft.com/office/powerpoint/2010/main" val="35454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 b="1" dirty="0">
                <a:latin typeface="Century Gothic" panose="020B0502020202020204" pitchFamily="34" charset="0"/>
              </a:rPr>
              <a:t>Conceptos básicos del mapeo de la cobertura terrestre</a:t>
            </a:r>
          </a:p>
        </p:txBody>
      </p:sp>
      <p:sp>
        <p:nvSpPr>
          <p:cNvPr id="3" name="Content Placeholder 2"/>
          <p:cNvSpPr>
            <a:spLocks noGrp="1"/>
          </p:cNvSpPr>
          <p:nvPr>
            <p:ph idx="1"/>
          </p:nvPr>
        </p:nvSpPr>
        <p:spPr>
          <a:xfrm>
            <a:off x="481584" y="1474335"/>
            <a:ext cx="5577840" cy="4251960"/>
          </a:xfrm>
        </p:spPr>
        <p:txBody>
          <a:bodyPr>
            <a:normAutofit/>
          </a:bodyPr>
          <a:lstStyle/>
          <a:p>
            <a:r>
              <a:rPr lang="es" sz="2200" dirty="0">
                <a:latin typeface="Century Gothic" panose="020B0502020202020204" pitchFamily="34" charset="0"/>
              </a:rPr>
              <a:t>Mire las firmas espectrales trazando los valores de reflectancia de la Banda 3 (Roja) frente a la Banda 4 (NIR).</a:t>
            </a:r>
          </a:p>
          <a:p>
            <a:r>
              <a:rPr lang="es" sz="2200" dirty="0">
                <a:latin typeface="Century Gothic" panose="020B0502020202020204" pitchFamily="34" charset="0"/>
              </a:rPr>
              <a:t>Los objetos (tierra, agua y vegetación) caen en diferentes lugares de la trama.</a:t>
            </a:r>
          </a:p>
          <a:p>
            <a:r>
              <a:rPr lang="es" sz="2200" dirty="0">
                <a:latin typeface="Century Gothic" panose="020B0502020202020204" pitchFamily="34" charset="0"/>
              </a:rPr>
              <a:t>El software usa esto para distinguir entre diferentes tipos de cobertura terrestre.</a:t>
            </a:r>
          </a:p>
          <a:p>
            <a:endParaRPr lang="en-US" sz="2200" dirty="0">
              <a:latin typeface="Century Gothic" panose="020B0502020202020204" pitchFamily="34" charset="0"/>
            </a:endParaRPr>
          </a:p>
        </p:txBody>
      </p:sp>
      <p:sp>
        <p:nvSpPr>
          <p:cNvPr id="4" name="Text Placeholder 3"/>
          <p:cNvSpPr>
            <a:spLocks noGrp="1"/>
          </p:cNvSpPr>
          <p:nvPr>
            <p:ph type="body" sz="quarter" idx="10"/>
          </p:nvPr>
        </p:nvSpPr>
        <p:spPr/>
        <p:txBody>
          <a:bodyPr/>
          <a:lstStyle/>
          <a:p>
            <a:r>
              <a:rPr lang="es" dirty="0">
                <a:latin typeface="Century Gothic" panose="020B0502020202020204" pitchFamily="34" charset="0"/>
              </a:rPr>
              <a:t>Gráficos espectrales</a:t>
            </a:r>
          </a:p>
        </p:txBody>
      </p:sp>
      <p:sp>
        <p:nvSpPr>
          <p:cNvPr id="5" name="Content Placeholder 4"/>
          <p:cNvSpPr>
            <a:spLocks noGrp="1"/>
          </p:cNvSpPr>
          <p:nvPr>
            <p:ph idx="11"/>
          </p:nvPr>
        </p:nvSpPr>
        <p:spPr>
          <a:xfrm>
            <a:off x="6132576" y="1474335"/>
            <a:ext cx="5577840" cy="4251960"/>
          </a:xfrm>
        </p:spPr>
        <p:txBody>
          <a:bodyPr/>
          <a:lstStyle/>
          <a:p>
            <a:endParaRPr lang="en-US" dirty="0">
              <a:latin typeface="Century Gothic" panose="020B0502020202020204" pitchFamily="34" charset="0"/>
            </a:endParaRPr>
          </a:p>
        </p:txBody>
      </p:sp>
      <p:grpSp>
        <p:nvGrpSpPr>
          <p:cNvPr id="6" name="Group 5">
            <a:extLst>
              <a:ext uri="{FF2B5EF4-FFF2-40B4-BE49-F238E27FC236}">
                <a16:creationId xmlns:a16="http://schemas.microsoft.com/office/drawing/2014/main" id="{D1AA5D52-6F01-4A27-A551-577B3EE88FCF}"/>
              </a:ext>
            </a:extLst>
          </p:cNvPr>
          <p:cNvGrpSpPr/>
          <p:nvPr/>
        </p:nvGrpSpPr>
        <p:grpSpPr>
          <a:xfrm>
            <a:off x="6132577" y="1474335"/>
            <a:ext cx="5575769" cy="4251961"/>
            <a:chOff x="7055932" y="3671504"/>
            <a:chExt cx="3904210" cy="2749922"/>
          </a:xfrm>
        </p:grpSpPr>
        <p:sp>
          <p:nvSpPr>
            <p:cNvPr id="7" name="Rectangle 6">
              <a:extLst>
                <a:ext uri="{FF2B5EF4-FFF2-40B4-BE49-F238E27FC236}">
                  <a16:creationId xmlns:a16="http://schemas.microsoft.com/office/drawing/2014/main" id="{6E2D70FA-4959-46C2-91E3-FE3594EC055E}"/>
                </a:ext>
              </a:extLst>
            </p:cNvPr>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8" name="Group 7">
              <a:extLst>
                <a:ext uri="{FF2B5EF4-FFF2-40B4-BE49-F238E27FC236}">
                  <a16:creationId xmlns:a16="http://schemas.microsoft.com/office/drawing/2014/main" id="{D1C97D3B-0E91-41ED-804F-8C19C9A37008}"/>
                </a:ext>
              </a:extLst>
            </p:cNvPr>
            <p:cNvGrpSpPr/>
            <p:nvPr/>
          </p:nvGrpSpPr>
          <p:grpSpPr>
            <a:xfrm>
              <a:off x="7312964" y="3918182"/>
              <a:ext cx="3441068" cy="2341309"/>
              <a:chOff x="7211490" y="3959344"/>
              <a:chExt cx="3441068" cy="2341309"/>
            </a:xfrm>
          </p:grpSpPr>
          <p:sp>
            <p:nvSpPr>
              <p:cNvPr id="9" name="Line 7">
                <a:extLst>
                  <a:ext uri="{FF2B5EF4-FFF2-40B4-BE49-F238E27FC236}">
                    <a16:creationId xmlns:a16="http://schemas.microsoft.com/office/drawing/2014/main" id="{7E98DFF9-FBAC-499E-8D6A-36AD584019E8}"/>
                  </a:ext>
                </a:extLst>
              </p:cNvPr>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0" name="Line 8">
                <a:extLst>
                  <a:ext uri="{FF2B5EF4-FFF2-40B4-BE49-F238E27FC236}">
                    <a16:creationId xmlns:a16="http://schemas.microsoft.com/office/drawing/2014/main" id="{9596569E-913B-4C96-BB21-93AEF0AF2622}"/>
                  </a:ext>
                </a:extLst>
              </p:cNvPr>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1" name="Text Box 9">
                <a:extLst>
                  <a:ext uri="{FF2B5EF4-FFF2-40B4-BE49-F238E27FC236}">
                    <a16:creationId xmlns:a16="http://schemas.microsoft.com/office/drawing/2014/main" id="{F317FF43-CD30-4740-B903-B7F76C49E912}"/>
                  </a:ext>
                </a:extLst>
              </p:cNvPr>
              <p:cNvSpPr txBox="1">
                <a:spLocks noChangeArrowheads="1"/>
              </p:cNvSpPr>
              <p:nvPr/>
            </p:nvSpPr>
            <p:spPr bwMode="auto">
              <a:xfrm>
                <a:off x="7982624" y="6081696"/>
                <a:ext cx="2188054" cy="218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4 reflectance</a:t>
                </a:r>
              </a:p>
            </p:txBody>
          </p:sp>
          <p:sp>
            <p:nvSpPr>
              <p:cNvPr id="12" name="Text Box 10">
                <a:extLst>
                  <a:ext uri="{FF2B5EF4-FFF2-40B4-BE49-F238E27FC236}">
                    <a16:creationId xmlns:a16="http://schemas.microsoft.com/office/drawing/2014/main" id="{6EFB6F8F-E1C7-44DE-B0A7-60D2F8B8F934}"/>
                  </a:ext>
                </a:extLst>
              </p:cNvPr>
              <p:cNvSpPr txBox="1">
                <a:spLocks noChangeArrowheads="1"/>
              </p:cNvSpPr>
              <p:nvPr/>
            </p:nvSpPr>
            <p:spPr bwMode="auto">
              <a:xfrm rot="16200000">
                <a:off x="6650340" y="4870375"/>
                <a:ext cx="1359360" cy="237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3 reflectance</a:t>
                </a:r>
              </a:p>
            </p:txBody>
          </p:sp>
          <p:sp>
            <p:nvSpPr>
              <p:cNvPr id="13" name="Oval 11">
                <a:extLst>
                  <a:ext uri="{FF2B5EF4-FFF2-40B4-BE49-F238E27FC236}">
                    <a16:creationId xmlns:a16="http://schemas.microsoft.com/office/drawing/2014/main" id="{1FB650EE-EB6C-47EE-A0A2-E70B0FC6139D}"/>
                  </a:ext>
                </a:extLst>
              </p:cNvPr>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4" name="Oval 12">
                <a:extLst>
                  <a:ext uri="{FF2B5EF4-FFF2-40B4-BE49-F238E27FC236}">
                    <a16:creationId xmlns:a16="http://schemas.microsoft.com/office/drawing/2014/main" id="{DBBE020F-430E-4249-9D2D-2F93225F7B7E}"/>
                  </a:ext>
                </a:extLst>
              </p:cNvPr>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5" name="Text Box 13">
                <a:extLst>
                  <a:ext uri="{FF2B5EF4-FFF2-40B4-BE49-F238E27FC236}">
                    <a16:creationId xmlns:a16="http://schemas.microsoft.com/office/drawing/2014/main" id="{A2A000E6-A7E5-4B32-A33B-CD670390E24C}"/>
                  </a:ext>
                </a:extLst>
              </p:cNvPr>
              <p:cNvSpPr txBox="1">
                <a:spLocks noChangeArrowheads="1"/>
              </p:cNvSpPr>
              <p:nvPr/>
            </p:nvSpPr>
            <p:spPr bwMode="auto">
              <a:xfrm>
                <a:off x="9625432" y="5711177"/>
                <a:ext cx="834197" cy="205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vegetation</a:t>
                </a:r>
              </a:p>
            </p:txBody>
          </p:sp>
          <p:sp>
            <p:nvSpPr>
              <p:cNvPr id="16" name="Text Box 14">
                <a:extLst>
                  <a:ext uri="{FF2B5EF4-FFF2-40B4-BE49-F238E27FC236}">
                    <a16:creationId xmlns:a16="http://schemas.microsoft.com/office/drawing/2014/main" id="{918F8662-1966-4C41-8B06-761D59A3D8CC}"/>
                  </a:ext>
                </a:extLst>
              </p:cNvPr>
              <p:cNvSpPr txBox="1">
                <a:spLocks noChangeArrowheads="1"/>
              </p:cNvSpPr>
              <p:nvPr/>
            </p:nvSpPr>
            <p:spPr bwMode="auto">
              <a:xfrm>
                <a:off x="8907323" y="5098528"/>
                <a:ext cx="554710" cy="205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dry soil</a:t>
                </a:r>
              </a:p>
            </p:txBody>
          </p:sp>
          <p:sp>
            <p:nvSpPr>
              <p:cNvPr id="17" name="Oval 15">
                <a:extLst>
                  <a:ext uri="{FF2B5EF4-FFF2-40B4-BE49-F238E27FC236}">
                    <a16:creationId xmlns:a16="http://schemas.microsoft.com/office/drawing/2014/main" id="{778DDFBC-C10F-4DFE-863F-CECA2D880EE6}"/>
                  </a:ext>
                </a:extLst>
              </p:cNvPr>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8" name="Text Box 16">
                <a:extLst>
                  <a:ext uri="{FF2B5EF4-FFF2-40B4-BE49-F238E27FC236}">
                    <a16:creationId xmlns:a16="http://schemas.microsoft.com/office/drawing/2014/main" id="{0AC6A89F-63C3-42C3-BFA6-2ADD43C6D2A7}"/>
                  </a:ext>
                </a:extLst>
              </p:cNvPr>
              <p:cNvSpPr txBox="1">
                <a:spLocks noChangeArrowheads="1"/>
              </p:cNvSpPr>
              <p:nvPr/>
            </p:nvSpPr>
            <p:spPr bwMode="auto">
              <a:xfrm>
                <a:off x="7637552" y="5791102"/>
                <a:ext cx="531138" cy="218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water</a:t>
                </a:r>
              </a:p>
            </p:txBody>
          </p:sp>
        </p:grpSp>
      </p:grpSp>
    </p:spTree>
    <p:extLst>
      <p:ext uri="{BB962C8B-B14F-4D97-AF65-F5344CB8AC3E}">
        <p14:creationId xmlns:p14="http://schemas.microsoft.com/office/powerpoint/2010/main" val="173798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 dirty="0"/>
              <a:t>Recursos de ayuda</a:t>
            </a:r>
            <a:endParaRPr dirty="0"/>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a:bodyPr>
          <a:lstStyle/>
          <a:p>
            <a:pPr marL="88900" lvl="0" indent="0" algn="l" rtl="0">
              <a:lnSpc>
                <a:spcPct val="90000"/>
              </a:lnSpc>
              <a:spcBef>
                <a:spcPts val="800"/>
              </a:spcBef>
              <a:spcAft>
                <a:spcPts val="1200"/>
              </a:spcAft>
              <a:buClr>
                <a:schemeClr val="dk1"/>
              </a:buClr>
              <a:buSzPts val="2200"/>
              <a:buNone/>
            </a:pPr>
            <a:r>
              <a:rPr lang="es" dirty="0"/>
              <a:t>Uso de Google Earth Engine para aplicaciones de recursos hídricos:</a:t>
            </a:r>
          </a:p>
          <a:p>
            <a:pPr marL="457200" lvl="0" indent="-368300" algn="l" rtl="0">
              <a:lnSpc>
                <a:spcPct val="90000"/>
              </a:lnSpc>
              <a:spcBef>
                <a:spcPts val="800"/>
              </a:spcBef>
              <a:spcAft>
                <a:spcPts val="1200"/>
              </a:spcAft>
              <a:buClr>
                <a:schemeClr val="dk1"/>
              </a:buClr>
              <a:buSzPts val="2200"/>
              <a:buChar char="•"/>
            </a:pPr>
            <a:r>
              <a:rPr lang="es" dirty="0">
                <a:hlinkClick r:id="rId3"/>
              </a:rPr>
              <a:t>https://developers.google.com/earth-engine/datasets/tags/surface</a:t>
            </a:r>
            <a:r>
              <a:rPr lang="es" dirty="0"/>
              <a:t> </a:t>
            </a:r>
          </a:p>
          <a:p>
            <a:pPr marL="88900" lvl="0" indent="0" algn="l" rtl="0">
              <a:lnSpc>
                <a:spcPct val="90000"/>
              </a:lnSpc>
              <a:spcBef>
                <a:spcPts val="800"/>
              </a:spcBef>
              <a:spcAft>
                <a:spcPts val="1200"/>
              </a:spcAft>
              <a:buClr>
                <a:schemeClr val="dk1"/>
              </a:buClr>
              <a:buSzPts val="2200"/>
              <a:buNone/>
            </a:pPr>
            <a:r>
              <a:rPr lang="es" dirty="0"/>
              <a:t>Uso de observaciones de la Tierra para monitorear los presupuestos de agua para la gestión de cuencas fluviales:</a:t>
            </a:r>
          </a:p>
          <a:p>
            <a:pPr>
              <a:lnSpc>
                <a:spcPct val="90000"/>
              </a:lnSpc>
              <a:spcAft>
                <a:spcPts val="1200"/>
              </a:spcAft>
            </a:pPr>
            <a:r>
              <a:rPr lang="es" dirty="0">
                <a:hlinkClick r:id="rId4"/>
              </a:rPr>
              <a:t>https://appliedsciences.nasa.gov/join-mission/training/english/arset-using-earth-observations-monitor-water-budgets-river-basin-0</a:t>
            </a:r>
            <a:r>
              <a:rPr lang="es" dirty="0"/>
              <a:t> </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88900" lvl="0" indent="0" algn="l" rtl="0">
              <a:lnSpc>
                <a:spcPct val="90000"/>
              </a:lnSpc>
              <a:spcBef>
                <a:spcPts val="800"/>
              </a:spcBef>
              <a:spcAft>
                <a:spcPts val="1200"/>
              </a:spcAft>
              <a:buClr>
                <a:schemeClr val="dk1"/>
              </a:buClr>
              <a:buSzPts val="2200"/>
              <a:buNone/>
            </a:pPr>
            <a:r>
              <a:rPr kumimoji="0" lang="es" sz="2400" b="0" i="0" u="none" strike="noStrike" kern="0" cap="none" spc="0" normalizeH="0" baseline="0" noProof="0" dirty="0">
                <a:ln>
                  <a:noFill/>
                </a:ln>
                <a:solidFill>
                  <a:srgbClr val="000000"/>
                </a:solidFill>
                <a:effectLst/>
                <a:uLnTx/>
                <a:uFillTx/>
                <a:latin typeface="Century Gothic"/>
                <a:sym typeface="Century Gothic"/>
              </a:rPr>
              <a:t>Mapeo y Monitoreo de Lagos y Embalses con Observaciones Satelitales:</a:t>
            </a:r>
          </a:p>
          <a:p>
            <a:pPr>
              <a:lnSpc>
                <a:spcPct val="90000"/>
              </a:lnSpc>
              <a:spcAft>
                <a:spcPts val="1200"/>
              </a:spcAft>
            </a:pPr>
            <a:r>
              <a:rPr kumimoji="0" lang="es" sz="2400" b="0" i="0" u="none" strike="noStrike" kern="0" cap="none" spc="0" normalizeH="0" baseline="0" noProof="0" dirty="0">
                <a:ln>
                  <a:noFill/>
                </a:ln>
                <a:solidFill>
                  <a:srgbClr val="000000"/>
                </a:solidFill>
                <a:effectLst/>
                <a:uLnTx/>
                <a:uFillTx/>
                <a:latin typeface="Century Gothic"/>
                <a:sym typeface="Century Gothic"/>
                <a:hlinkClick r:id="rId5"/>
              </a:rPr>
              <a:t>https://appliedsciences.nasa.gov/join-mission/training/english/arset-mapping-and-monitoring-lakes-and-reservoirs-satellite</a:t>
            </a:r>
            <a:r>
              <a:rPr kumimoji="0" lang="es" sz="2400" b="0" i="0" u="none" strike="noStrike" kern="0" cap="none" spc="0" normalizeH="0" baseline="0" noProof="0" dirty="0">
                <a:ln>
                  <a:noFill/>
                </a:ln>
                <a:solidFill>
                  <a:srgbClr val="000000"/>
                </a:solidFill>
                <a:effectLst/>
                <a:uLnTx/>
                <a:uFillTx/>
                <a:latin typeface="Century Gothic"/>
                <a:sym typeface="Century Gothic"/>
              </a:rPr>
              <a:t> </a:t>
            </a:r>
          </a:p>
          <a:p>
            <a:pPr marL="457200" lvl="0" indent="-368300" algn="l" rtl="0">
              <a:lnSpc>
                <a:spcPct val="90000"/>
              </a:lnSpc>
              <a:spcBef>
                <a:spcPts val="800"/>
              </a:spcBef>
              <a:spcAft>
                <a:spcPts val="1200"/>
              </a:spcAft>
              <a:buClr>
                <a:schemeClr val="dk1"/>
              </a:buClr>
              <a:buSzPts val="2200"/>
              <a:buChar char="•"/>
            </a:pPr>
            <a:endParaRPr dirty="0"/>
          </a:p>
        </p:txBody>
      </p:sp>
    </p:spTree>
    <p:extLst>
      <p:ext uri="{BB962C8B-B14F-4D97-AF65-F5344CB8AC3E}">
        <p14:creationId xmlns:p14="http://schemas.microsoft.com/office/powerpoint/2010/main" val="3822086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
          <p:cNvSpPr txBox="1">
            <a:spLocks noGrp="1"/>
          </p:cNvSpPr>
          <p:nvPr>
            <p:ph type="body" idx="1"/>
          </p:nvPr>
        </p:nvSpPr>
        <p:spPr>
          <a:xfrm>
            <a:off x="1300162" y="5004082"/>
            <a:ext cx="9591675" cy="1033272"/>
          </a:xfrm>
          <a:prstGeom prst="rect">
            <a:avLst/>
          </a:prstGeom>
          <a:noFill/>
          <a:ln>
            <a:noFill/>
          </a:ln>
        </p:spPr>
        <p:txBody>
          <a:bodyPr spcFirstLastPara="1" wrap="square" lIns="0" tIns="60925" rIns="121875" bIns="60925" anchor="ctr" anchorCtr="0">
            <a:noAutofit/>
          </a:bodyPr>
          <a:lstStyle/>
          <a:p>
            <a:pPr marL="146050" lvl="0" indent="0" algn="ctr" rtl="0">
              <a:lnSpc>
                <a:spcPct val="100000"/>
              </a:lnSpc>
              <a:spcBef>
                <a:spcPts val="0"/>
              </a:spcBef>
              <a:spcAft>
                <a:spcPts val="0"/>
              </a:spcAft>
              <a:buClr>
                <a:schemeClr val="dk1"/>
              </a:buClr>
              <a:buSzPts val="2800"/>
              <a:buNone/>
            </a:pPr>
            <a:r>
              <a:rPr lang="es" dirty="0"/>
              <a:t>¡Gracias!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 b="1" dirty="0">
                <a:latin typeface="Century Gothic" panose="020B0502020202020204" pitchFamily="34" charset="0"/>
              </a:rPr>
              <a:t>Conceptos básicos del mapeo de la cobertura terrestre</a:t>
            </a:r>
          </a:p>
        </p:txBody>
      </p:sp>
      <p:sp>
        <p:nvSpPr>
          <p:cNvPr id="3" name="Content Placeholder 2"/>
          <p:cNvSpPr>
            <a:spLocks noGrp="1"/>
          </p:cNvSpPr>
          <p:nvPr>
            <p:ph idx="1"/>
          </p:nvPr>
        </p:nvSpPr>
        <p:spPr>
          <a:xfrm>
            <a:off x="481584" y="1474335"/>
            <a:ext cx="5577840" cy="4251960"/>
          </a:xfrm>
        </p:spPr>
        <p:txBody>
          <a:bodyPr/>
          <a:lstStyle/>
          <a:p>
            <a:r>
              <a:rPr lang="es" dirty="0">
                <a:latin typeface="Century Gothic" panose="020B0502020202020204" pitchFamily="34" charset="0"/>
              </a:rPr>
              <a:t>Ahora veremos las firmas espectrales de manera un poco diferente al graficar los valores de reflectancia de la Banda 3 (Roja) frente a la Banda 4 (NIR).</a:t>
            </a:r>
          </a:p>
        </p:txBody>
      </p:sp>
      <p:sp>
        <p:nvSpPr>
          <p:cNvPr id="4" name="Text Placeholder 3"/>
          <p:cNvSpPr>
            <a:spLocks noGrp="1"/>
          </p:cNvSpPr>
          <p:nvPr>
            <p:ph type="body" sz="quarter" idx="10"/>
          </p:nvPr>
        </p:nvSpPr>
        <p:spPr/>
        <p:txBody>
          <a:bodyPr/>
          <a:lstStyle/>
          <a:p>
            <a:r>
              <a:rPr lang="es" dirty="0">
                <a:latin typeface="Century Gothic" panose="020B0502020202020204" pitchFamily="34" charset="0"/>
              </a:rPr>
              <a:t>Gráficos espectrales</a:t>
            </a:r>
          </a:p>
        </p:txBody>
      </p:sp>
      <p:sp>
        <p:nvSpPr>
          <p:cNvPr id="5" name="Content Placeholder 4"/>
          <p:cNvSpPr>
            <a:spLocks noGrp="1"/>
          </p:cNvSpPr>
          <p:nvPr>
            <p:ph idx="11"/>
          </p:nvPr>
        </p:nvSpPr>
        <p:spPr>
          <a:xfrm>
            <a:off x="6132576" y="1474335"/>
            <a:ext cx="5577840" cy="4251960"/>
          </a:xfrm>
        </p:spPr>
        <p:txBody>
          <a:bodyPr/>
          <a:lstStyle/>
          <a:p>
            <a:r>
              <a:rPr lang="es" dirty="0">
                <a:latin typeface="Century Gothic" panose="020B0502020202020204" pitchFamily="34" charset="0"/>
              </a:rPr>
              <a:t>Cuando haces esto, ves que los objetos (suelo, agua y vegetación) caen en diferentes lugares de la trama.</a:t>
            </a:r>
          </a:p>
          <a:p>
            <a:r>
              <a:rPr lang="es" dirty="0">
                <a:latin typeface="Century Gothic" panose="020B0502020202020204" pitchFamily="34" charset="0"/>
              </a:rPr>
              <a:t>El software (QGIS y otros) usa esta información para distinguir entre diferentes tipos de cobertura terrestre.</a:t>
            </a:r>
          </a:p>
        </p:txBody>
      </p:sp>
      <p:pic>
        <p:nvPicPr>
          <p:cNvPr id="6" name="Shape 435">
            <a:extLst>
              <a:ext uri="{FF2B5EF4-FFF2-40B4-BE49-F238E27FC236}">
                <a16:creationId xmlns:a16="http://schemas.microsoft.com/office/drawing/2014/main" id="{7FB6286D-80A8-444B-AAF0-9068C142870B}"/>
              </a:ext>
            </a:extLst>
          </p:cNvPr>
          <p:cNvPicPr preferRelativeResize="0">
            <a:picLocks noGrp="1"/>
          </p:cNvPicPr>
          <p:nvPr/>
        </p:nvPicPr>
        <p:blipFill rotWithShape="1">
          <a:blip r:embed="rId2">
            <a:alphaModFix/>
          </a:blip>
          <a:srcRect/>
          <a:stretch/>
        </p:blipFill>
        <p:spPr>
          <a:xfrm>
            <a:off x="516508" y="2763263"/>
            <a:ext cx="5507995" cy="3554882"/>
          </a:xfrm>
          <a:prstGeom prst="rect">
            <a:avLst/>
          </a:prstGeom>
          <a:noFill/>
          <a:ln>
            <a:noFill/>
          </a:ln>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5C4D736E-4F0E-4EC1-B71F-564E11D52EA5}"/>
              </a:ext>
            </a:extLst>
          </p:cNvPr>
          <p:cNvGrpSpPr/>
          <p:nvPr/>
        </p:nvGrpSpPr>
        <p:grpSpPr>
          <a:xfrm>
            <a:off x="7057520" y="3568223"/>
            <a:ext cx="3904210" cy="2749922"/>
            <a:chOff x="7055932" y="3671504"/>
            <a:chExt cx="3904210" cy="2749922"/>
          </a:xfrm>
        </p:grpSpPr>
        <p:sp>
          <p:nvSpPr>
            <p:cNvPr id="8" name="Rectangle 7">
              <a:extLst>
                <a:ext uri="{FF2B5EF4-FFF2-40B4-BE49-F238E27FC236}">
                  <a16:creationId xmlns:a16="http://schemas.microsoft.com/office/drawing/2014/main" id="{BF95D173-2A06-45D0-9910-8AE086D2403B}"/>
                </a:ext>
              </a:extLst>
            </p:cNvPr>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9" name="Group 8">
              <a:extLst>
                <a:ext uri="{FF2B5EF4-FFF2-40B4-BE49-F238E27FC236}">
                  <a16:creationId xmlns:a16="http://schemas.microsoft.com/office/drawing/2014/main" id="{2471D168-7533-4798-9B19-FCD248BC274B}"/>
                </a:ext>
              </a:extLst>
            </p:cNvPr>
            <p:cNvGrpSpPr/>
            <p:nvPr/>
          </p:nvGrpSpPr>
          <p:grpSpPr>
            <a:xfrm>
              <a:off x="7262218" y="3896813"/>
              <a:ext cx="3491814" cy="2421388"/>
              <a:chOff x="7160744" y="3937975"/>
              <a:chExt cx="3491814" cy="2421388"/>
            </a:xfrm>
          </p:grpSpPr>
          <p:sp>
            <p:nvSpPr>
              <p:cNvPr id="10" name="Line 7">
                <a:extLst>
                  <a:ext uri="{FF2B5EF4-FFF2-40B4-BE49-F238E27FC236}">
                    <a16:creationId xmlns:a16="http://schemas.microsoft.com/office/drawing/2014/main" id="{ABAA1F52-2095-4667-BDE3-89801A77D104}"/>
                  </a:ext>
                </a:extLst>
              </p:cNvPr>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1" name="Line 8">
                <a:extLst>
                  <a:ext uri="{FF2B5EF4-FFF2-40B4-BE49-F238E27FC236}">
                    <a16:creationId xmlns:a16="http://schemas.microsoft.com/office/drawing/2014/main" id="{E73C702A-2F0A-4FF8-ABC4-30751FDE429D}"/>
                  </a:ext>
                </a:extLst>
              </p:cNvPr>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2" name="Text Box 9">
                <a:extLst>
                  <a:ext uri="{FF2B5EF4-FFF2-40B4-BE49-F238E27FC236}">
                    <a16:creationId xmlns:a16="http://schemas.microsoft.com/office/drawing/2014/main" id="{D6FA234B-3133-492B-B601-53474B9D3702}"/>
                  </a:ext>
                </a:extLst>
              </p:cNvPr>
              <p:cNvSpPr txBox="1">
                <a:spLocks noChangeArrowheads="1"/>
              </p:cNvSpPr>
              <p:nvPr/>
            </p:nvSpPr>
            <p:spPr bwMode="auto">
              <a:xfrm>
                <a:off x="7982624" y="6020066"/>
                <a:ext cx="2188054" cy="339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4 reflectance</a:t>
                </a:r>
              </a:p>
            </p:txBody>
          </p:sp>
          <p:sp>
            <p:nvSpPr>
              <p:cNvPr id="13" name="Text Box 10">
                <a:extLst>
                  <a:ext uri="{FF2B5EF4-FFF2-40B4-BE49-F238E27FC236}">
                    <a16:creationId xmlns:a16="http://schemas.microsoft.com/office/drawing/2014/main" id="{C8516F7C-105B-4B17-9FA9-6C42B667FE64}"/>
                  </a:ext>
                </a:extLst>
              </p:cNvPr>
              <p:cNvSpPr txBox="1">
                <a:spLocks noChangeArrowheads="1"/>
              </p:cNvSpPr>
              <p:nvPr/>
            </p:nvSpPr>
            <p:spPr bwMode="auto">
              <a:xfrm rot="16200000">
                <a:off x="6279092" y="4819627"/>
                <a:ext cx="210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3 reflectance</a:t>
                </a:r>
              </a:p>
            </p:txBody>
          </p:sp>
          <p:sp>
            <p:nvSpPr>
              <p:cNvPr id="14" name="Oval 11">
                <a:extLst>
                  <a:ext uri="{FF2B5EF4-FFF2-40B4-BE49-F238E27FC236}">
                    <a16:creationId xmlns:a16="http://schemas.microsoft.com/office/drawing/2014/main" id="{FD66EC35-5D6C-49B9-A398-4549A885B081}"/>
                  </a:ext>
                </a:extLst>
              </p:cNvPr>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5" name="Oval 12">
                <a:extLst>
                  <a:ext uri="{FF2B5EF4-FFF2-40B4-BE49-F238E27FC236}">
                    <a16:creationId xmlns:a16="http://schemas.microsoft.com/office/drawing/2014/main" id="{CC0D0F6B-59F8-47AA-8B7E-860C59383D12}"/>
                  </a:ext>
                </a:extLst>
              </p:cNvPr>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6" name="Text Box 13">
                <a:extLst>
                  <a:ext uri="{FF2B5EF4-FFF2-40B4-BE49-F238E27FC236}">
                    <a16:creationId xmlns:a16="http://schemas.microsoft.com/office/drawing/2014/main" id="{C83174F0-D5A0-4ED1-A227-2485DB21A33B}"/>
                  </a:ext>
                </a:extLst>
              </p:cNvPr>
              <p:cNvSpPr txBox="1">
                <a:spLocks noChangeArrowheads="1"/>
              </p:cNvSpPr>
              <p:nvPr/>
            </p:nvSpPr>
            <p:spPr bwMode="auto">
              <a:xfrm>
                <a:off x="9446853" y="5711177"/>
                <a:ext cx="1191352" cy="31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vegetation</a:t>
                </a:r>
              </a:p>
            </p:txBody>
          </p:sp>
          <p:sp>
            <p:nvSpPr>
              <p:cNvPr id="17" name="Text Box 14">
                <a:extLst>
                  <a:ext uri="{FF2B5EF4-FFF2-40B4-BE49-F238E27FC236}">
                    <a16:creationId xmlns:a16="http://schemas.microsoft.com/office/drawing/2014/main" id="{0769E66F-C0AD-4658-868F-9193067E4284}"/>
                  </a:ext>
                </a:extLst>
              </p:cNvPr>
              <p:cNvSpPr txBox="1">
                <a:spLocks noChangeArrowheads="1"/>
              </p:cNvSpPr>
              <p:nvPr/>
            </p:nvSpPr>
            <p:spPr bwMode="auto">
              <a:xfrm>
                <a:off x="8788574" y="5091143"/>
                <a:ext cx="792205" cy="31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dry soil</a:t>
                </a:r>
              </a:p>
            </p:txBody>
          </p:sp>
          <p:sp>
            <p:nvSpPr>
              <p:cNvPr id="18" name="Oval 15">
                <a:extLst>
                  <a:ext uri="{FF2B5EF4-FFF2-40B4-BE49-F238E27FC236}">
                    <a16:creationId xmlns:a16="http://schemas.microsoft.com/office/drawing/2014/main" id="{84BC8D62-9E45-4CF9-9F52-E625CEAF52F2}"/>
                  </a:ext>
                </a:extLst>
              </p:cNvPr>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9" name="Text Box 16">
                <a:extLst>
                  <a:ext uri="{FF2B5EF4-FFF2-40B4-BE49-F238E27FC236}">
                    <a16:creationId xmlns:a16="http://schemas.microsoft.com/office/drawing/2014/main" id="{9D4044E0-A40F-427D-8BDC-227EE9BB245D}"/>
                  </a:ext>
                </a:extLst>
              </p:cNvPr>
              <p:cNvSpPr txBox="1">
                <a:spLocks noChangeArrowheads="1"/>
              </p:cNvSpPr>
              <p:nvPr/>
            </p:nvSpPr>
            <p:spPr bwMode="auto">
              <a:xfrm>
                <a:off x="7530919" y="5726295"/>
                <a:ext cx="75854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water</a:t>
                </a:r>
              </a:p>
            </p:txBody>
          </p:sp>
        </p:grpSp>
      </p:grpSp>
    </p:spTree>
    <p:extLst>
      <p:ext uri="{BB962C8B-B14F-4D97-AF65-F5344CB8AC3E}">
        <p14:creationId xmlns:p14="http://schemas.microsoft.com/office/powerpoint/2010/main" val="18632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655" y="1474335"/>
            <a:ext cx="3781014" cy="4843810"/>
          </a:xfrm>
        </p:spPr>
        <p:txBody>
          <a:bodyPr>
            <a:normAutofit/>
          </a:bodyPr>
          <a:lstStyle/>
          <a:p>
            <a:r>
              <a:rPr lang="es" sz="2200" dirty="0">
                <a:latin typeface="Century Gothic" panose="020B0502020202020204" pitchFamily="34" charset="0"/>
              </a:rPr>
              <a:t>Hay alguna variación en los valores de reflectancia a diferentes longitudes de onda.</a:t>
            </a:r>
          </a:p>
          <a:p>
            <a:r>
              <a:rPr lang="es" sz="2200" dirty="0">
                <a:latin typeface="Century Gothic" panose="020B0502020202020204" pitchFamily="34" charset="0"/>
              </a:rPr>
              <a:t>Dependiendo de las clases de cobertura terrestre que desee, el truco consiste en identificar esta variabilidad.</a:t>
            </a:r>
          </a:p>
        </p:txBody>
      </p:sp>
      <p:sp>
        <p:nvSpPr>
          <p:cNvPr id="5" name="Title 1">
            <a:extLst>
              <a:ext uri="{FF2B5EF4-FFF2-40B4-BE49-F238E27FC236}">
                <a16:creationId xmlns:a16="http://schemas.microsoft.com/office/drawing/2014/main" id="{8F34477D-BBF5-4E11-92B7-9C7D8075A485}"/>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s" b="1" dirty="0">
                <a:latin typeface="Century Gothic" panose="020B0502020202020204" pitchFamily="34" charset="0"/>
              </a:rPr>
              <a:t>Firmas espectrales</a:t>
            </a:r>
          </a:p>
        </p:txBody>
      </p:sp>
      <p:graphicFrame>
        <p:nvGraphicFramePr>
          <p:cNvPr id="4" name="Object 4">
            <a:extLst>
              <a:ext uri="{FF2B5EF4-FFF2-40B4-BE49-F238E27FC236}">
                <a16:creationId xmlns:a16="http://schemas.microsoft.com/office/drawing/2014/main" id="{E4C361EA-CED6-4AC2-9AA2-497882DE3E7E}"/>
              </a:ext>
            </a:extLst>
          </p:cNvPr>
          <p:cNvGraphicFramePr>
            <a:graphicFrameLocks noChangeAspect="1"/>
          </p:cNvGraphicFramePr>
          <p:nvPr/>
        </p:nvGraphicFramePr>
        <p:xfrm>
          <a:off x="4496626" y="1474336"/>
          <a:ext cx="7211721" cy="3982529"/>
        </p:xfrm>
        <a:graphic>
          <a:graphicData uri="http://schemas.openxmlformats.org/presentationml/2006/ole">
            <mc:AlternateContent xmlns:mc="http://schemas.openxmlformats.org/markup-compatibility/2006">
              <mc:Choice xmlns:v="urn:schemas-microsoft-com:vml" Requires="v">
                <p:oleObj spid="_x0000_s1027" name="Chart" r:id="rId3" imgW="4572305" imgH="2524354" progId="Excel.Chart.8">
                  <p:embed/>
                </p:oleObj>
              </mc:Choice>
              <mc:Fallback>
                <p:oleObj name="Chart" r:id="rId3" imgW="4572305" imgH="2524354" progId="Excel.Chart.8">
                  <p:embed/>
                  <p:pic>
                    <p:nvPicPr>
                      <p:cNvPr id="7"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6626" y="1474336"/>
                        <a:ext cx="7211721" cy="3982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684232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a:extLst>
              <a:ext uri="{FF2B5EF4-FFF2-40B4-BE49-F238E27FC236}">
                <a16:creationId xmlns:a16="http://schemas.microsoft.com/office/drawing/2014/main" id="{DFE58F54-714B-410E-91A8-F92421229B6E}"/>
              </a:ext>
            </a:extLst>
          </p:cNvPr>
          <p:cNvGraphicFramePr>
            <a:graphicFrameLocks noChangeAspect="1"/>
          </p:cNvGraphicFramePr>
          <p:nvPr/>
        </p:nvGraphicFramePr>
        <p:xfrm>
          <a:off x="446584" y="3233227"/>
          <a:ext cx="5669020" cy="3134346"/>
        </p:xfrm>
        <a:graphic>
          <a:graphicData uri="http://schemas.openxmlformats.org/presentationml/2006/ole">
            <mc:AlternateContent xmlns:mc="http://schemas.openxmlformats.org/markup-compatibility/2006">
              <mc:Choice xmlns:v="urn:schemas-microsoft-com:vml" Requires="v">
                <p:oleObj spid="_x0000_s2052" name="Chart" r:id="rId4" imgW="5134356" imgH="2838907" progId="Excel.Chart.8">
                  <p:embed/>
                </p:oleObj>
              </mc:Choice>
              <mc:Fallback>
                <p:oleObj name="Chart" r:id="rId4" imgW="5134356" imgH="2838907" progId="Excel.Chart.8">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584" y="3233227"/>
                        <a:ext cx="5669020" cy="3134346"/>
                      </a:xfrm>
                      <a:prstGeom prst="rect">
                        <a:avLst/>
                      </a:prstGeom>
                      <a:noFill/>
                      <a:ln>
                        <a:noFill/>
                      </a:ln>
                      <a:effectLst/>
                    </p:spPr>
                  </p:pic>
                </p:oleObj>
              </mc:Fallback>
            </mc:AlternateContent>
          </a:graphicData>
        </a:graphic>
      </p:graphicFrame>
      <p:graphicFrame>
        <p:nvGraphicFramePr>
          <p:cNvPr id="17" name="Object 16">
            <a:extLst>
              <a:ext uri="{FF2B5EF4-FFF2-40B4-BE49-F238E27FC236}">
                <a16:creationId xmlns:a16="http://schemas.microsoft.com/office/drawing/2014/main" id="{4AE98F59-8C1A-4A9E-BC5E-BA098237F151}"/>
              </a:ext>
            </a:extLst>
          </p:cNvPr>
          <p:cNvGraphicFramePr>
            <a:graphicFrameLocks noChangeAspect="1"/>
          </p:cNvGraphicFramePr>
          <p:nvPr/>
        </p:nvGraphicFramePr>
        <p:xfrm>
          <a:off x="6277605" y="3241340"/>
          <a:ext cx="5283642" cy="3137938"/>
        </p:xfrm>
        <a:graphic>
          <a:graphicData uri="http://schemas.openxmlformats.org/presentationml/2006/ole">
            <mc:AlternateContent xmlns:mc="http://schemas.openxmlformats.org/markup-compatibility/2006">
              <mc:Choice xmlns:v="urn:schemas-microsoft-com:vml" Requires="v">
                <p:oleObj spid="_x0000_s2053" name="Chart" r:id="rId6" imgW="5410200" imgH="3213100" progId="Excel.Chart.8">
                  <p:embed/>
                </p:oleObj>
              </mc:Choice>
              <mc:Fallback>
                <p:oleObj name="Chart" r:id="rId6" imgW="5410200" imgH="3213100" progId="Excel.Chart.8">
                  <p:embed/>
                  <p:pic>
                    <p:nvPicPr>
                      <p:cNvPr id="8" name="Object 7"/>
                      <p:cNvPicPr/>
                      <p:nvPr/>
                    </p:nvPicPr>
                    <p:blipFill>
                      <a:blip r:embed="rId7"/>
                      <a:stretch>
                        <a:fillRect/>
                      </a:stretch>
                    </p:blipFill>
                    <p:spPr>
                      <a:xfrm>
                        <a:off x="6277605" y="3241340"/>
                        <a:ext cx="5283642" cy="3137938"/>
                      </a:xfrm>
                      <a:prstGeom prst="rect">
                        <a:avLst/>
                      </a:prstGeom>
                    </p:spPr>
                  </p:pic>
                </p:oleObj>
              </mc:Fallback>
            </mc:AlternateContent>
          </a:graphicData>
        </a:graphic>
      </p:graphicFrame>
      <p:sp>
        <p:nvSpPr>
          <p:cNvPr id="3" name="Content Placeholder 2"/>
          <p:cNvSpPr>
            <a:spLocks noGrp="1"/>
          </p:cNvSpPr>
          <p:nvPr>
            <p:ph idx="1"/>
          </p:nvPr>
        </p:nvSpPr>
        <p:spPr>
          <a:xfrm>
            <a:off x="483655" y="1182791"/>
            <a:ext cx="5577840" cy="4251960"/>
          </a:xfrm>
        </p:spPr>
        <p:txBody>
          <a:bodyPr>
            <a:normAutofit/>
          </a:bodyPr>
          <a:lstStyle/>
          <a:p>
            <a:r>
              <a:rPr lang="es" sz="2200" dirty="0">
                <a:latin typeface="Century Gothic" panose="020B0502020202020204" pitchFamily="34" charset="0"/>
              </a:rPr>
              <a:t>Más fácil: distinguir entre clases amplias</a:t>
            </a:r>
          </a:p>
          <a:p>
            <a:pPr lvl="1"/>
            <a:r>
              <a:rPr lang="es" sz="2200" dirty="0">
                <a:latin typeface="Century Gothic" panose="020B0502020202020204" pitchFamily="34" charset="0"/>
              </a:rPr>
              <a:t>por ejemplo, vegetación y suelo</a:t>
            </a:r>
          </a:p>
          <a:p>
            <a:r>
              <a:rPr lang="es" sz="2200" dirty="0">
                <a:latin typeface="Century Gothic" panose="020B0502020202020204" pitchFamily="34" charset="0"/>
              </a:rPr>
              <a:t>Más difícil: distinguir </a:t>
            </a:r>
            <a:r>
              <a:rPr lang="es" sz="2200" i="1" dirty="0">
                <a:latin typeface="Century Gothic" panose="020B0502020202020204" pitchFamily="34" charset="0"/>
              </a:rPr>
              <a:t>dentro </a:t>
            </a:r>
            <a:r>
              <a:rPr lang="es" sz="2200" dirty="0">
                <a:latin typeface="Century Gothic" panose="020B0502020202020204" pitchFamily="34" charset="0"/>
              </a:rPr>
              <a:t>de clases amplias</a:t>
            </a:r>
          </a:p>
          <a:p>
            <a:pPr lvl="1"/>
            <a:r>
              <a:rPr lang="es" sz="2200" dirty="0">
                <a:latin typeface="Century Gothic" panose="020B0502020202020204" pitchFamily="34" charset="0"/>
              </a:rPr>
              <a:t>por ejemplo, tipos de vegetación</a:t>
            </a:r>
          </a:p>
        </p:txBody>
      </p:sp>
      <p:sp>
        <p:nvSpPr>
          <p:cNvPr id="4" name="Content Placeholder 3"/>
          <p:cNvSpPr>
            <a:spLocks noGrp="1"/>
          </p:cNvSpPr>
          <p:nvPr>
            <p:ph idx="11"/>
          </p:nvPr>
        </p:nvSpPr>
        <p:spPr>
          <a:xfrm>
            <a:off x="6152675" y="1182791"/>
            <a:ext cx="5579293" cy="4251960"/>
          </a:xfrm>
        </p:spPr>
        <p:txBody>
          <a:bodyPr>
            <a:normAutofit/>
          </a:bodyPr>
          <a:lstStyle/>
          <a:p>
            <a:r>
              <a:rPr lang="es" sz="2200" dirty="0">
                <a:latin typeface="Century Gothic" panose="020B0502020202020204" pitchFamily="34" charset="0"/>
              </a:rPr>
              <a:t>La variación dentro y entre tipos (clases amplias) se encuentra a continuación.</a:t>
            </a:r>
          </a:p>
        </p:txBody>
      </p:sp>
      <p:sp>
        <p:nvSpPr>
          <p:cNvPr id="5" name="Content Placeholder 4"/>
          <p:cNvSpPr>
            <a:spLocks noGrp="1"/>
          </p:cNvSpPr>
          <p:nvPr>
            <p:ph sz="quarter" idx="12"/>
          </p:nvPr>
        </p:nvSpPr>
        <p:spPr/>
        <p:txBody>
          <a:bodyPr/>
          <a:lstStyle/>
          <a:p>
            <a:endParaRPr lang="en-US" dirty="0">
              <a:latin typeface="Century Gothic" panose="020B0502020202020204" pitchFamily="34" charset="0"/>
            </a:endParaRPr>
          </a:p>
        </p:txBody>
      </p:sp>
      <p:sp>
        <p:nvSpPr>
          <p:cNvPr id="6" name="Content Placeholder 5"/>
          <p:cNvSpPr>
            <a:spLocks noGrp="1"/>
          </p:cNvSpPr>
          <p:nvPr>
            <p:ph sz="quarter" idx="13"/>
          </p:nvPr>
        </p:nvSpPr>
        <p:spPr/>
        <p:txBody>
          <a:bodyPr/>
          <a:lstStyle/>
          <a:p>
            <a:endParaRPr lang="en-US" dirty="0">
              <a:latin typeface="Century Gothic" panose="020B0502020202020204" pitchFamily="34" charset="0"/>
            </a:endParaRPr>
          </a:p>
        </p:txBody>
      </p:sp>
      <p:sp>
        <p:nvSpPr>
          <p:cNvPr id="13" name="TextBox 12"/>
          <p:cNvSpPr txBox="1"/>
          <p:nvPr/>
        </p:nvSpPr>
        <p:spPr>
          <a:xfrm>
            <a:off x="8830225" y="3624556"/>
            <a:ext cx="1691489" cy="420564"/>
          </a:xfrm>
          <a:prstGeom prst="rect">
            <a:avLst/>
          </a:prstGeom>
          <a:solidFill>
            <a:schemeClr val="bg1">
              <a:lumMod val="95000"/>
              <a:alpha val="80000"/>
            </a:schemeClr>
          </a:solidFill>
        </p:spPr>
        <p:txBody>
          <a:bodyPr wrap="none" rtlCol="0">
            <a:spAutoFit/>
          </a:bodyPr>
          <a:lstStyle/>
          <a:p>
            <a:r>
              <a:rPr lang="es" sz="2133" dirty="0">
                <a:latin typeface="Century Gothic" panose="020B0502020202020204" pitchFamily="34" charset="0"/>
              </a:rPr>
              <a:t>Vegetación</a:t>
            </a:r>
          </a:p>
        </p:txBody>
      </p:sp>
      <p:sp>
        <p:nvSpPr>
          <p:cNvPr id="14" name="TextBox 13"/>
          <p:cNvSpPr txBox="1"/>
          <p:nvPr/>
        </p:nvSpPr>
        <p:spPr>
          <a:xfrm>
            <a:off x="10607211" y="4084051"/>
            <a:ext cx="609462" cy="420564"/>
          </a:xfrm>
          <a:prstGeom prst="rect">
            <a:avLst/>
          </a:prstGeom>
          <a:solidFill>
            <a:schemeClr val="bg1">
              <a:lumMod val="95000"/>
              <a:alpha val="80000"/>
            </a:schemeClr>
          </a:solidFill>
        </p:spPr>
        <p:txBody>
          <a:bodyPr wrap="none" rtlCol="0">
            <a:spAutoFit/>
          </a:bodyPr>
          <a:lstStyle/>
          <a:p>
            <a:r>
              <a:rPr lang="es" sz="2133" dirty="0">
                <a:latin typeface="Century Gothic" panose="020B0502020202020204" pitchFamily="34" charset="0"/>
              </a:rPr>
              <a:t>Suelo</a:t>
            </a:r>
          </a:p>
        </p:txBody>
      </p:sp>
      <p:sp>
        <p:nvSpPr>
          <p:cNvPr id="16" name="Oval 15"/>
          <p:cNvSpPr/>
          <p:nvPr/>
        </p:nvSpPr>
        <p:spPr>
          <a:xfrm>
            <a:off x="7393474" y="3695230"/>
            <a:ext cx="1367740" cy="951470"/>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19" name="Straight Arrow Connector 18"/>
          <p:cNvCxnSpPr>
            <a:endCxn id="16" idx="2"/>
          </p:cNvCxnSpPr>
          <p:nvPr/>
        </p:nvCxnSpPr>
        <p:spPr>
          <a:xfrm>
            <a:off x="4141102" y="3975467"/>
            <a:ext cx="3252372" cy="195499"/>
          </a:xfrm>
          <a:prstGeom prst="straightConnector1">
            <a:avLst/>
          </a:prstGeom>
          <a:ln>
            <a:solidFill>
              <a:srgbClr val="00B050"/>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10030812" y="4556802"/>
            <a:ext cx="1152801" cy="743641"/>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21" name="Straight Arrow Connector 20"/>
          <p:cNvCxnSpPr>
            <a:endCxn id="20" idx="2"/>
          </p:cNvCxnSpPr>
          <p:nvPr/>
        </p:nvCxnSpPr>
        <p:spPr>
          <a:xfrm flipV="1">
            <a:off x="4141103" y="4928623"/>
            <a:ext cx="5889709" cy="162097"/>
          </a:xfrm>
          <a:prstGeom prst="straightConnector1">
            <a:avLst/>
          </a:prstGeom>
          <a:ln>
            <a:solidFill>
              <a:schemeClr val="accent5">
                <a:lumMod val="90000"/>
                <a:lumOff val="10000"/>
              </a:schemeClr>
            </a:solidFill>
            <a:tailEnd type="triangle" w="lg" len="med"/>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E14C9661-E213-4CCA-B7B1-60A6977B8501}"/>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s" b="1" dirty="0">
                <a:latin typeface="Century Gothic" panose="020B0502020202020204" pitchFamily="34" charset="0"/>
              </a:rPr>
              <a:t>Variación espectral</a:t>
            </a:r>
          </a:p>
        </p:txBody>
      </p:sp>
    </p:spTree>
    <p:extLst>
      <p:ext uri="{BB962C8B-B14F-4D97-AF65-F5344CB8AC3E}">
        <p14:creationId xmlns:p14="http://schemas.microsoft.com/office/powerpoint/2010/main" val="122166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 b="1" dirty="0">
                <a:latin typeface="Century Gothic" panose="020B0502020202020204" pitchFamily="34" charset="0"/>
              </a:rPr>
              <a:t>Gráficos espectrales multidimensionales</a:t>
            </a:r>
          </a:p>
        </p:txBody>
      </p:sp>
      <p:sp>
        <p:nvSpPr>
          <p:cNvPr id="8" name="Content Placeholder 7"/>
          <p:cNvSpPr>
            <a:spLocks noGrp="1"/>
          </p:cNvSpPr>
          <p:nvPr>
            <p:ph idx="1"/>
          </p:nvPr>
        </p:nvSpPr>
        <p:spPr>
          <a:xfrm>
            <a:off x="506404" y="1097619"/>
            <a:ext cx="5577840" cy="4251960"/>
          </a:xfrm>
        </p:spPr>
        <p:txBody>
          <a:bodyPr>
            <a:normAutofit/>
          </a:bodyPr>
          <a:lstStyle/>
          <a:p>
            <a:r>
              <a:rPr lang="es" sz="2200" dirty="0">
                <a:latin typeface="Century Gothic" panose="020B0502020202020204" pitchFamily="34" charset="0"/>
              </a:rPr>
              <a:t>Al mirar gráficos espectrales, cada banda representa una dimensión diferente.</a:t>
            </a:r>
          </a:p>
          <a:p>
            <a:r>
              <a:rPr lang="es" sz="2200" dirty="0">
                <a:latin typeface="Century Gothic" panose="020B0502020202020204" pitchFamily="34" charset="0"/>
              </a:rPr>
              <a:t>Por ejemplo, esta es una gráfica bidimensional:</a:t>
            </a:r>
          </a:p>
        </p:txBody>
      </p:sp>
      <p:sp>
        <p:nvSpPr>
          <p:cNvPr id="10" name="Content Placeholder 9"/>
          <p:cNvSpPr>
            <a:spLocks noGrp="1"/>
          </p:cNvSpPr>
          <p:nvPr>
            <p:ph idx="11"/>
          </p:nvPr>
        </p:nvSpPr>
        <p:spPr>
          <a:xfrm>
            <a:off x="6159006" y="1097619"/>
            <a:ext cx="5579293" cy="4251960"/>
          </a:xfrm>
        </p:spPr>
        <p:txBody>
          <a:bodyPr>
            <a:normAutofit/>
          </a:bodyPr>
          <a:lstStyle/>
          <a:p>
            <a:r>
              <a:rPr lang="es" sz="2200" dirty="0">
                <a:latin typeface="Century Gothic" panose="020B0502020202020204" pitchFamily="34" charset="0"/>
              </a:rPr>
              <a:t>En un gráfico espectral, los píxeles se representan en un espacio n-dimensional (donde n representa el número de bandas).</a:t>
            </a:r>
          </a:p>
          <a:p>
            <a:r>
              <a:rPr lang="es" sz="2200" dirty="0">
                <a:latin typeface="Century Gothic" panose="020B0502020202020204" pitchFamily="34" charset="0"/>
              </a:rPr>
              <a:t>Este es un ejemplo de un gráfico espectral tridimensional:</a:t>
            </a:r>
          </a:p>
        </p:txBody>
      </p:sp>
      <p:sp>
        <p:nvSpPr>
          <p:cNvPr id="12" name="Content Placeholder 11"/>
          <p:cNvSpPr>
            <a:spLocks noGrp="1"/>
          </p:cNvSpPr>
          <p:nvPr>
            <p:ph sz="quarter" idx="13"/>
          </p:nvPr>
        </p:nvSpPr>
        <p:spPr>
          <a:xfrm>
            <a:off x="6132576" y="5880295"/>
            <a:ext cx="5577840" cy="437851"/>
          </a:xfrm>
        </p:spPr>
        <p:txBody>
          <a:bodyPr/>
          <a:lstStyle/>
          <a:p>
            <a:r>
              <a:rPr lang="es" dirty="0">
                <a:latin typeface="Century Gothic" panose="020B0502020202020204" pitchFamily="34" charset="0"/>
              </a:rPr>
              <a:t>Sabins, FF (1987). </a:t>
            </a:r>
            <a:r>
              <a:rPr lang="es" i="1" dirty="0">
                <a:latin typeface="Century Gothic" panose="020B0502020202020204" pitchFamily="34" charset="0"/>
              </a:rPr>
              <a:t>Detección remota: principios e interpretación </a:t>
            </a:r>
            <a:r>
              <a:rPr lang="es" dirty="0">
                <a:latin typeface="Century Gothic" panose="020B0502020202020204" pitchFamily="34" charset="0"/>
              </a:rPr>
              <a:t>(2ª ed.). WH Freeman and Company.</a:t>
            </a:r>
          </a:p>
        </p:txBody>
      </p:sp>
      <p:grpSp>
        <p:nvGrpSpPr>
          <p:cNvPr id="6" name="Group 5">
            <a:extLst>
              <a:ext uri="{FF2B5EF4-FFF2-40B4-BE49-F238E27FC236}">
                <a16:creationId xmlns:a16="http://schemas.microsoft.com/office/drawing/2014/main" id="{CA96FA94-2F35-4C01-AB7A-FB29AE977F0E}"/>
              </a:ext>
            </a:extLst>
          </p:cNvPr>
          <p:cNvGrpSpPr/>
          <p:nvPr/>
        </p:nvGrpSpPr>
        <p:grpSpPr>
          <a:xfrm>
            <a:off x="1317866" y="3268777"/>
            <a:ext cx="3904210" cy="2749922"/>
            <a:chOff x="7055932" y="3671504"/>
            <a:chExt cx="3904210" cy="2749922"/>
          </a:xfrm>
        </p:grpSpPr>
        <p:sp>
          <p:nvSpPr>
            <p:cNvPr id="9" name="Rectangle 8">
              <a:extLst>
                <a:ext uri="{FF2B5EF4-FFF2-40B4-BE49-F238E27FC236}">
                  <a16:creationId xmlns:a16="http://schemas.microsoft.com/office/drawing/2014/main" id="{26A4C368-805F-4834-9CBD-01D8CEB54C83}"/>
                </a:ext>
              </a:extLst>
            </p:cNvPr>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11" name="Group 10">
              <a:extLst>
                <a:ext uri="{FF2B5EF4-FFF2-40B4-BE49-F238E27FC236}">
                  <a16:creationId xmlns:a16="http://schemas.microsoft.com/office/drawing/2014/main" id="{4627E477-A68E-42D2-9C2F-70802DC98F67}"/>
                </a:ext>
              </a:extLst>
            </p:cNvPr>
            <p:cNvGrpSpPr/>
            <p:nvPr/>
          </p:nvGrpSpPr>
          <p:grpSpPr>
            <a:xfrm>
              <a:off x="7262218" y="3896813"/>
              <a:ext cx="3491814" cy="2421388"/>
              <a:chOff x="7160744" y="3937975"/>
              <a:chExt cx="3491814" cy="2421388"/>
            </a:xfrm>
          </p:grpSpPr>
          <p:sp>
            <p:nvSpPr>
              <p:cNvPr id="13" name="Line 7">
                <a:extLst>
                  <a:ext uri="{FF2B5EF4-FFF2-40B4-BE49-F238E27FC236}">
                    <a16:creationId xmlns:a16="http://schemas.microsoft.com/office/drawing/2014/main" id="{3477D329-20DD-4B14-9AD8-63A5D0DC1310}"/>
                  </a:ext>
                </a:extLst>
              </p:cNvPr>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4" name="Line 8">
                <a:extLst>
                  <a:ext uri="{FF2B5EF4-FFF2-40B4-BE49-F238E27FC236}">
                    <a16:creationId xmlns:a16="http://schemas.microsoft.com/office/drawing/2014/main" id="{F0B3270D-BB51-4684-9AB8-514B39236322}"/>
                  </a:ext>
                </a:extLst>
              </p:cNvPr>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5" name="Text Box 9">
                <a:extLst>
                  <a:ext uri="{FF2B5EF4-FFF2-40B4-BE49-F238E27FC236}">
                    <a16:creationId xmlns:a16="http://schemas.microsoft.com/office/drawing/2014/main" id="{6BD82B7E-EC35-4639-8838-5CA9CF25BC27}"/>
                  </a:ext>
                </a:extLst>
              </p:cNvPr>
              <p:cNvSpPr txBox="1">
                <a:spLocks noChangeArrowheads="1"/>
              </p:cNvSpPr>
              <p:nvPr/>
            </p:nvSpPr>
            <p:spPr bwMode="auto">
              <a:xfrm>
                <a:off x="7982624" y="6020066"/>
                <a:ext cx="2188054" cy="3392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4 reflectance</a:t>
                </a:r>
              </a:p>
            </p:txBody>
          </p:sp>
          <p:sp>
            <p:nvSpPr>
              <p:cNvPr id="16" name="Text Box 10">
                <a:extLst>
                  <a:ext uri="{FF2B5EF4-FFF2-40B4-BE49-F238E27FC236}">
                    <a16:creationId xmlns:a16="http://schemas.microsoft.com/office/drawing/2014/main" id="{7B5AD7AC-51A5-4894-B5A3-84C730A3A3D5}"/>
                  </a:ext>
                </a:extLst>
              </p:cNvPr>
              <p:cNvSpPr txBox="1">
                <a:spLocks noChangeArrowheads="1"/>
              </p:cNvSpPr>
              <p:nvPr/>
            </p:nvSpPr>
            <p:spPr bwMode="auto">
              <a:xfrm rot="16200000">
                <a:off x="6279092" y="4819627"/>
                <a:ext cx="210185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3 reflectance</a:t>
                </a:r>
              </a:p>
            </p:txBody>
          </p:sp>
          <p:sp>
            <p:nvSpPr>
              <p:cNvPr id="17" name="Oval 11">
                <a:extLst>
                  <a:ext uri="{FF2B5EF4-FFF2-40B4-BE49-F238E27FC236}">
                    <a16:creationId xmlns:a16="http://schemas.microsoft.com/office/drawing/2014/main" id="{6E024102-1112-47C6-B2B1-321A7CB0EAF6}"/>
                  </a:ext>
                </a:extLst>
              </p:cNvPr>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8" name="Oval 12">
                <a:extLst>
                  <a:ext uri="{FF2B5EF4-FFF2-40B4-BE49-F238E27FC236}">
                    <a16:creationId xmlns:a16="http://schemas.microsoft.com/office/drawing/2014/main" id="{1E121630-DBC0-40EA-91DE-80D9055BCC3D}"/>
                  </a:ext>
                </a:extLst>
              </p:cNvPr>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9" name="Text Box 13">
                <a:extLst>
                  <a:ext uri="{FF2B5EF4-FFF2-40B4-BE49-F238E27FC236}">
                    <a16:creationId xmlns:a16="http://schemas.microsoft.com/office/drawing/2014/main" id="{F2048FBA-9021-4C99-BCD9-EB9995A8AAC2}"/>
                  </a:ext>
                </a:extLst>
              </p:cNvPr>
              <p:cNvSpPr txBox="1">
                <a:spLocks noChangeArrowheads="1"/>
              </p:cNvSpPr>
              <p:nvPr/>
            </p:nvSpPr>
            <p:spPr bwMode="auto">
              <a:xfrm>
                <a:off x="9446853" y="5711177"/>
                <a:ext cx="1191352" cy="31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vegetation</a:t>
                </a:r>
              </a:p>
            </p:txBody>
          </p:sp>
          <p:sp>
            <p:nvSpPr>
              <p:cNvPr id="20" name="Text Box 14">
                <a:extLst>
                  <a:ext uri="{FF2B5EF4-FFF2-40B4-BE49-F238E27FC236}">
                    <a16:creationId xmlns:a16="http://schemas.microsoft.com/office/drawing/2014/main" id="{E85744EE-0DC7-4E7D-905F-51F3CB6B98ED}"/>
                  </a:ext>
                </a:extLst>
              </p:cNvPr>
              <p:cNvSpPr txBox="1">
                <a:spLocks noChangeArrowheads="1"/>
              </p:cNvSpPr>
              <p:nvPr/>
            </p:nvSpPr>
            <p:spPr bwMode="auto">
              <a:xfrm>
                <a:off x="8788574" y="5091143"/>
                <a:ext cx="792205" cy="31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dry soil</a:t>
                </a:r>
              </a:p>
            </p:txBody>
          </p:sp>
          <p:sp>
            <p:nvSpPr>
              <p:cNvPr id="21" name="Oval 15">
                <a:extLst>
                  <a:ext uri="{FF2B5EF4-FFF2-40B4-BE49-F238E27FC236}">
                    <a16:creationId xmlns:a16="http://schemas.microsoft.com/office/drawing/2014/main" id="{34411E1A-F685-4D7D-8085-85011189B308}"/>
                  </a:ext>
                </a:extLst>
              </p:cNvPr>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22" name="Text Box 16">
                <a:extLst>
                  <a:ext uri="{FF2B5EF4-FFF2-40B4-BE49-F238E27FC236}">
                    <a16:creationId xmlns:a16="http://schemas.microsoft.com/office/drawing/2014/main" id="{CBC9F75A-971A-444B-A03B-E58321F15F88}"/>
                  </a:ext>
                </a:extLst>
              </p:cNvPr>
              <p:cNvSpPr txBox="1">
                <a:spLocks noChangeArrowheads="1"/>
              </p:cNvSpPr>
              <p:nvPr/>
            </p:nvSpPr>
            <p:spPr bwMode="auto">
              <a:xfrm>
                <a:off x="7530919" y="5726295"/>
                <a:ext cx="75854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water</a:t>
                </a:r>
              </a:p>
            </p:txBody>
          </p:sp>
        </p:grpSp>
      </p:grpSp>
      <p:pic>
        <p:nvPicPr>
          <p:cNvPr id="23" name="Picture 4" descr="clustering">
            <a:extLst>
              <a:ext uri="{FF2B5EF4-FFF2-40B4-BE49-F238E27FC236}">
                <a16:creationId xmlns:a16="http://schemas.microsoft.com/office/drawing/2014/main" id="{A78B9377-314C-4700-BCA9-1F2E1692B95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22261" y="3268778"/>
            <a:ext cx="3151600" cy="252315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7509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83655" y="1474335"/>
            <a:ext cx="5577840" cy="4843810"/>
          </a:xfrm>
        </p:spPr>
        <p:txBody>
          <a:bodyPr>
            <a:normAutofit/>
          </a:bodyPr>
          <a:lstStyle/>
          <a:p>
            <a:r>
              <a:rPr lang="es" sz="2200" dirty="0">
                <a:latin typeface="Century Gothic" panose="020B0502020202020204" pitchFamily="34" charset="0"/>
              </a:rPr>
              <a:t>Requiere delimitar los límites de las clases en el espacio n-dimensional usando estadísticas de clase</a:t>
            </a:r>
          </a:p>
          <a:p>
            <a:r>
              <a:rPr lang="es" sz="2200" dirty="0">
                <a:latin typeface="Century Gothic" panose="020B0502020202020204" pitchFamily="34" charset="0"/>
              </a:rPr>
              <a:t>Cada grupo de píxeles se caracteriza por:</a:t>
            </a:r>
          </a:p>
          <a:p>
            <a:pPr lvl="1"/>
            <a:r>
              <a:rPr lang="es" sz="2200" dirty="0">
                <a:latin typeface="Century Gothic" panose="020B0502020202020204" pitchFamily="34" charset="0"/>
              </a:rPr>
              <a:t>mín.</a:t>
            </a:r>
          </a:p>
          <a:p>
            <a:pPr lvl="1"/>
            <a:r>
              <a:rPr lang="es" sz="2200" dirty="0">
                <a:latin typeface="Century Gothic" panose="020B0502020202020204" pitchFamily="34" charset="0"/>
              </a:rPr>
              <a:t>máx.</a:t>
            </a:r>
          </a:p>
          <a:p>
            <a:pPr lvl="1"/>
            <a:r>
              <a:rPr lang="es" sz="2200" dirty="0">
                <a:latin typeface="Century Gothic" panose="020B0502020202020204" pitchFamily="34" charset="0"/>
              </a:rPr>
              <a:t>significar</a:t>
            </a:r>
          </a:p>
          <a:p>
            <a:pPr lvl="1"/>
            <a:r>
              <a:rPr lang="es" sz="2200" dirty="0">
                <a:latin typeface="Century Gothic" panose="020B0502020202020204" pitchFamily="34" charset="0"/>
              </a:rPr>
              <a:t>Desviación Estándar</a:t>
            </a:r>
          </a:p>
          <a:p>
            <a:r>
              <a:rPr lang="es" sz="2200" dirty="0">
                <a:latin typeface="Century Gothic" panose="020B0502020202020204" pitchFamily="34" charset="0"/>
              </a:rPr>
              <a:t>Todos los píxeles de la imagen que caen dentro de esas estadísticas reciben esas etiquetas.</a:t>
            </a:r>
          </a:p>
        </p:txBody>
      </p:sp>
      <p:grpSp>
        <p:nvGrpSpPr>
          <p:cNvPr id="35" name="Group 34"/>
          <p:cNvGrpSpPr/>
          <p:nvPr/>
        </p:nvGrpSpPr>
        <p:grpSpPr>
          <a:xfrm>
            <a:off x="8077343" y="2879696"/>
            <a:ext cx="2529868" cy="1858699"/>
            <a:chOff x="8075756" y="2879695"/>
            <a:chExt cx="2529868" cy="1858699"/>
          </a:xfrm>
        </p:grpSpPr>
        <p:cxnSp>
          <p:nvCxnSpPr>
            <p:cNvPr id="31" name="Straight Arrow Connector 30"/>
            <p:cNvCxnSpPr>
              <a:cxnSpLocks/>
            </p:cNvCxnSpPr>
            <p:nvPr/>
          </p:nvCxnSpPr>
          <p:spPr>
            <a:xfrm>
              <a:off x="8075756" y="2879695"/>
              <a:ext cx="303876" cy="150695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cxnSpLocks/>
            </p:cNvCxnSpPr>
            <p:nvPr/>
          </p:nvCxnSpPr>
          <p:spPr>
            <a:xfrm flipH="1">
              <a:off x="9817149" y="3533437"/>
              <a:ext cx="788475" cy="120495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8" name="Title 1">
            <a:extLst>
              <a:ext uri="{FF2B5EF4-FFF2-40B4-BE49-F238E27FC236}">
                <a16:creationId xmlns:a16="http://schemas.microsoft.com/office/drawing/2014/main" id="{553B4D7A-AA68-4E7F-87B5-6C47682E4C5F}"/>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s" b="1" dirty="0">
                <a:latin typeface="Century Gothic" panose="020B0502020202020204" pitchFamily="34" charset="0"/>
              </a:rPr>
              <a:t>Clasificación de imágenes</a:t>
            </a:r>
          </a:p>
        </p:txBody>
      </p:sp>
      <p:grpSp>
        <p:nvGrpSpPr>
          <p:cNvPr id="7" name="Group 6">
            <a:extLst>
              <a:ext uri="{FF2B5EF4-FFF2-40B4-BE49-F238E27FC236}">
                <a16:creationId xmlns:a16="http://schemas.microsoft.com/office/drawing/2014/main" id="{23981F5C-951A-4026-9FEA-91E91B29A752}"/>
              </a:ext>
            </a:extLst>
          </p:cNvPr>
          <p:cNvGrpSpPr/>
          <p:nvPr/>
        </p:nvGrpSpPr>
        <p:grpSpPr>
          <a:xfrm>
            <a:off x="6188404" y="1474335"/>
            <a:ext cx="5283642" cy="3137938"/>
            <a:chOff x="6211530" y="1474335"/>
            <a:chExt cx="5283642" cy="3137938"/>
          </a:xfrm>
        </p:grpSpPr>
        <p:graphicFrame>
          <p:nvGraphicFramePr>
            <p:cNvPr id="8" name="Object 7">
              <a:extLst>
                <a:ext uri="{FF2B5EF4-FFF2-40B4-BE49-F238E27FC236}">
                  <a16:creationId xmlns:a16="http://schemas.microsoft.com/office/drawing/2014/main" id="{14F4A6DB-21BA-4533-A278-3116F19BB017}"/>
                </a:ext>
              </a:extLst>
            </p:cNvPr>
            <p:cNvGraphicFramePr>
              <a:graphicFrameLocks noChangeAspect="1"/>
            </p:cNvGraphicFramePr>
            <p:nvPr>
              <p:extLst>
                <p:ext uri="{D42A27DB-BD31-4B8C-83A1-F6EECF244321}">
                  <p14:modId xmlns:p14="http://schemas.microsoft.com/office/powerpoint/2010/main" val="237175631"/>
                </p:ext>
              </p:extLst>
            </p:nvPr>
          </p:nvGraphicFramePr>
          <p:xfrm>
            <a:off x="6211530" y="1474335"/>
            <a:ext cx="5283642" cy="3137938"/>
          </p:xfrm>
          <a:graphic>
            <a:graphicData uri="http://schemas.openxmlformats.org/presentationml/2006/ole">
              <mc:AlternateContent xmlns:mc="http://schemas.openxmlformats.org/markup-compatibility/2006">
                <mc:Choice xmlns:v="urn:schemas-microsoft-com:vml" Requires="v">
                  <p:oleObj spid="_x0000_s3075" name="Chart" r:id="rId3" imgW="5410200" imgH="3213100" progId="Excel.Chart.8">
                    <p:embed/>
                  </p:oleObj>
                </mc:Choice>
                <mc:Fallback>
                  <p:oleObj name="Chart" r:id="rId3" imgW="5410200" imgH="3213100" progId="Excel.Chart.8">
                    <p:embed/>
                    <p:pic>
                      <p:nvPicPr>
                        <p:cNvPr id="13" name="Object 12"/>
                        <p:cNvPicPr/>
                        <p:nvPr/>
                      </p:nvPicPr>
                      <p:blipFill>
                        <a:blip r:embed="rId4"/>
                        <a:stretch>
                          <a:fillRect/>
                        </a:stretch>
                      </p:blipFill>
                      <p:spPr>
                        <a:xfrm>
                          <a:off x="6211530" y="1474335"/>
                          <a:ext cx="5283642" cy="3137938"/>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BFB6329E-F2E7-4E17-B14E-359ED884A104}"/>
                </a:ext>
              </a:extLst>
            </p:cNvPr>
            <p:cNvSpPr txBox="1"/>
            <p:nvPr/>
          </p:nvSpPr>
          <p:spPr>
            <a:xfrm>
              <a:off x="8853351" y="1857551"/>
              <a:ext cx="1691489" cy="420564"/>
            </a:xfrm>
            <a:prstGeom prst="rect">
              <a:avLst/>
            </a:prstGeom>
            <a:solidFill>
              <a:schemeClr val="bg1">
                <a:lumMod val="95000"/>
                <a:alpha val="80000"/>
              </a:schemeClr>
            </a:solidFill>
          </p:spPr>
          <p:txBody>
            <a:bodyPr wrap="none" rtlCol="0">
              <a:spAutoFit/>
            </a:bodyPr>
            <a:lstStyle/>
            <a:p>
              <a:r>
                <a:rPr lang="en-US" sz="2133" dirty="0">
                  <a:latin typeface="Century Gothic" panose="020B0502020202020204" pitchFamily="34" charset="0"/>
                </a:rPr>
                <a:t>Vegetation</a:t>
              </a:r>
            </a:p>
          </p:txBody>
        </p:sp>
        <p:sp>
          <p:nvSpPr>
            <p:cNvPr id="11" name="TextBox 10">
              <a:extLst>
                <a:ext uri="{FF2B5EF4-FFF2-40B4-BE49-F238E27FC236}">
                  <a16:creationId xmlns:a16="http://schemas.microsoft.com/office/drawing/2014/main" id="{3ECE55C0-6170-49C6-B8D2-48B5DFC91D7B}"/>
                </a:ext>
              </a:extLst>
            </p:cNvPr>
            <p:cNvSpPr txBox="1"/>
            <p:nvPr/>
          </p:nvSpPr>
          <p:spPr>
            <a:xfrm>
              <a:off x="10630337" y="2317046"/>
              <a:ext cx="609462" cy="420564"/>
            </a:xfrm>
            <a:prstGeom prst="rect">
              <a:avLst/>
            </a:prstGeom>
            <a:solidFill>
              <a:schemeClr val="bg1">
                <a:lumMod val="95000"/>
                <a:alpha val="80000"/>
              </a:schemeClr>
            </a:solidFill>
          </p:spPr>
          <p:txBody>
            <a:bodyPr wrap="none" rtlCol="0">
              <a:spAutoFit/>
            </a:bodyPr>
            <a:lstStyle/>
            <a:p>
              <a:r>
                <a:rPr lang="en-US" sz="2133" dirty="0">
                  <a:latin typeface="Century Gothic" panose="020B0502020202020204" pitchFamily="34" charset="0"/>
                </a:rPr>
                <a:t>Soil</a:t>
              </a:r>
            </a:p>
          </p:txBody>
        </p:sp>
        <p:sp>
          <p:nvSpPr>
            <p:cNvPr id="12" name="Oval 11">
              <a:extLst>
                <a:ext uri="{FF2B5EF4-FFF2-40B4-BE49-F238E27FC236}">
                  <a16:creationId xmlns:a16="http://schemas.microsoft.com/office/drawing/2014/main" id="{538FB639-9EFE-45C5-8E9C-ADD8EDF22B5A}"/>
                </a:ext>
              </a:extLst>
            </p:cNvPr>
            <p:cNvSpPr/>
            <p:nvPr/>
          </p:nvSpPr>
          <p:spPr>
            <a:xfrm>
              <a:off x="7416600" y="1928225"/>
              <a:ext cx="1367740" cy="951470"/>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3" name="Oval 12">
              <a:extLst>
                <a:ext uri="{FF2B5EF4-FFF2-40B4-BE49-F238E27FC236}">
                  <a16:creationId xmlns:a16="http://schemas.microsoft.com/office/drawing/2014/main" id="{C66FE77A-5B10-494C-9CBE-511A21A65152}"/>
                </a:ext>
              </a:extLst>
            </p:cNvPr>
            <p:cNvSpPr/>
            <p:nvPr/>
          </p:nvSpPr>
          <p:spPr>
            <a:xfrm>
              <a:off x="10053937" y="2789796"/>
              <a:ext cx="1152801" cy="743641"/>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grpSp>
        <p:nvGrpSpPr>
          <p:cNvPr id="14" name="Group 153">
            <a:extLst>
              <a:ext uri="{FF2B5EF4-FFF2-40B4-BE49-F238E27FC236}">
                <a16:creationId xmlns:a16="http://schemas.microsoft.com/office/drawing/2014/main" id="{18BE0CDD-3282-4A2B-AC5A-838A68E656C8}"/>
              </a:ext>
            </a:extLst>
          </p:cNvPr>
          <p:cNvGrpSpPr>
            <a:grpSpLocks/>
          </p:cNvGrpSpPr>
          <p:nvPr/>
        </p:nvGrpSpPr>
        <p:grpSpPr bwMode="auto">
          <a:xfrm rot="16200000">
            <a:off x="7925956" y="3936227"/>
            <a:ext cx="2186653" cy="2577185"/>
            <a:chOff x="1371" y="1394"/>
            <a:chExt cx="1767" cy="2274"/>
          </a:xfrm>
        </p:grpSpPr>
        <p:sp>
          <p:nvSpPr>
            <p:cNvPr id="15" name="Rectangle 154">
              <a:extLst>
                <a:ext uri="{FF2B5EF4-FFF2-40B4-BE49-F238E27FC236}">
                  <a16:creationId xmlns:a16="http://schemas.microsoft.com/office/drawing/2014/main" id="{B47CC13D-4111-47BC-A670-A8B9F0948031}"/>
                </a:ext>
              </a:extLst>
            </p:cNvPr>
            <p:cNvSpPr>
              <a:spLocks noChangeArrowheads="1"/>
            </p:cNvSpPr>
            <p:nvPr/>
          </p:nvSpPr>
          <p:spPr bwMode="auto">
            <a:xfrm>
              <a:off x="1377" y="1400"/>
              <a:ext cx="1755" cy="2262"/>
            </a:xfrm>
            <a:prstGeom prst="rect">
              <a:avLst/>
            </a:prstGeom>
            <a:solidFill>
              <a:srgbClr val="00B3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6" name="Freeform 155">
              <a:extLst>
                <a:ext uri="{FF2B5EF4-FFF2-40B4-BE49-F238E27FC236}">
                  <a16:creationId xmlns:a16="http://schemas.microsoft.com/office/drawing/2014/main" id="{66EF709E-6563-47FB-925A-3FCC95C6E791}"/>
                </a:ext>
              </a:extLst>
            </p:cNvPr>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7" name="Freeform 156">
              <a:extLst>
                <a:ext uri="{FF2B5EF4-FFF2-40B4-BE49-F238E27FC236}">
                  <a16:creationId xmlns:a16="http://schemas.microsoft.com/office/drawing/2014/main" id="{964BC562-588A-434D-A752-0BA1E81B09D0}"/>
                </a:ext>
              </a:extLst>
            </p:cNvPr>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8" name="Freeform 157">
              <a:extLst>
                <a:ext uri="{FF2B5EF4-FFF2-40B4-BE49-F238E27FC236}">
                  <a16:creationId xmlns:a16="http://schemas.microsoft.com/office/drawing/2014/main" id="{46A75C12-E2E9-47D4-9606-CB6AE93909C7}"/>
                </a:ext>
              </a:extLst>
            </p:cNvPr>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9" name="Freeform 158">
              <a:extLst>
                <a:ext uri="{FF2B5EF4-FFF2-40B4-BE49-F238E27FC236}">
                  <a16:creationId xmlns:a16="http://schemas.microsoft.com/office/drawing/2014/main" id="{4276222F-C07D-4C91-BC29-934144A34BE5}"/>
                </a:ext>
              </a:extLst>
            </p:cNvPr>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0" name="Freeform 159">
              <a:extLst>
                <a:ext uri="{FF2B5EF4-FFF2-40B4-BE49-F238E27FC236}">
                  <a16:creationId xmlns:a16="http://schemas.microsoft.com/office/drawing/2014/main" id="{ADE77A1B-CD1C-433B-962C-26584BFBBC49}"/>
                </a:ext>
              </a:extLst>
            </p:cNvPr>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1" name="Freeform 160">
              <a:extLst>
                <a:ext uri="{FF2B5EF4-FFF2-40B4-BE49-F238E27FC236}">
                  <a16:creationId xmlns:a16="http://schemas.microsoft.com/office/drawing/2014/main" id="{AC9B1967-1A28-408F-B254-9D45156E66BD}"/>
                </a:ext>
              </a:extLst>
            </p:cNvPr>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2" name="Freeform 161">
              <a:extLst>
                <a:ext uri="{FF2B5EF4-FFF2-40B4-BE49-F238E27FC236}">
                  <a16:creationId xmlns:a16="http://schemas.microsoft.com/office/drawing/2014/main" id="{B4F8FF75-EE6B-40AF-B051-C04082E1C115}"/>
                </a:ext>
              </a:extLst>
            </p:cNvPr>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grpSp>
        <p:nvGrpSpPr>
          <p:cNvPr id="23" name="Group 22">
            <a:extLst>
              <a:ext uri="{FF2B5EF4-FFF2-40B4-BE49-F238E27FC236}">
                <a16:creationId xmlns:a16="http://schemas.microsoft.com/office/drawing/2014/main" id="{20D03E15-405F-4AE6-BFA0-BFF71ACC8EF3}"/>
              </a:ext>
            </a:extLst>
          </p:cNvPr>
          <p:cNvGrpSpPr/>
          <p:nvPr/>
        </p:nvGrpSpPr>
        <p:grpSpPr>
          <a:xfrm>
            <a:off x="8229743" y="3032096"/>
            <a:ext cx="2529868" cy="1858699"/>
            <a:chOff x="8075756" y="2879695"/>
            <a:chExt cx="2529868" cy="1858699"/>
          </a:xfrm>
        </p:grpSpPr>
        <p:cxnSp>
          <p:nvCxnSpPr>
            <p:cNvPr id="24" name="Straight Arrow Connector 23">
              <a:extLst>
                <a:ext uri="{FF2B5EF4-FFF2-40B4-BE49-F238E27FC236}">
                  <a16:creationId xmlns:a16="http://schemas.microsoft.com/office/drawing/2014/main" id="{6884AC9B-10C1-438D-B1A1-ECC32C77E952}"/>
                </a:ext>
              </a:extLst>
            </p:cNvPr>
            <p:cNvCxnSpPr/>
            <p:nvPr/>
          </p:nvCxnSpPr>
          <p:spPr>
            <a:xfrm>
              <a:off x="8075756" y="2879695"/>
              <a:ext cx="303876" cy="150695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B5500CCB-9337-4DC4-92D7-94AECB744DBD}"/>
                </a:ext>
              </a:extLst>
            </p:cNvPr>
            <p:cNvCxnSpPr/>
            <p:nvPr/>
          </p:nvCxnSpPr>
          <p:spPr>
            <a:xfrm flipH="1">
              <a:off x="9817149" y="3533437"/>
              <a:ext cx="788475" cy="120495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052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500"/>
                                        <p:tgtEl>
                                          <p:spTgt spid="3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par>
                                <p:cTn id="12" presetID="9"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dissolve">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ogo-v2">
  <a:themeElements>
    <a:clrScheme name="ARSET4">
      <a:dk1>
        <a:srgbClr val="000000"/>
      </a:dk1>
      <a:lt1>
        <a:srgbClr val="FFFFFF"/>
      </a:lt1>
      <a:dk2>
        <a:srgbClr val="89A028"/>
      </a:dk2>
      <a:lt2>
        <a:srgbClr val="EAE2C4"/>
      </a:lt2>
      <a:accent1>
        <a:srgbClr val="20584F"/>
      </a:accent1>
      <a:accent2>
        <a:srgbClr val="136C9A"/>
      </a:accent2>
      <a:accent3>
        <a:srgbClr val="5E3A60"/>
      </a:accent3>
      <a:accent4>
        <a:srgbClr val="D5462F"/>
      </a:accent4>
      <a:accent5>
        <a:srgbClr val="D89B21"/>
      </a:accent5>
      <a:accent6>
        <a:srgbClr val="BDAB8B"/>
      </a:accent6>
      <a:hlink>
        <a:srgbClr val="136C9A"/>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pdated_final">
  <a:themeElements>
    <a:clrScheme name="Custom 7">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167"/>
      </a:accent4>
      <a:accent5>
        <a:srgbClr val="5A1705"/>
      </a:accent5>
      <a:accent6>
        <a:srgbClr val="485E41"/>
      </a:accent6>
      <a:hlink>
        <a:srgbClr val="6C8293"/>
      </a:hlink>
      <a:folHlink>
        <a:srgbClr val="7F95A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6983</Words>
  <Application>Microsoft Office PowerPoint</Application>
  <PresentationFormat>Widescreen</PresentationFormat>
  <Paragraphs>387</Paragraphs>
  <Slides>41</Slides>
  <Notes>32</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47" baseType="lpstr">
      <vt:lpstr>Century Gothic</vt:lpstr>
      <vt:lpstr>Calibri</vt:lpstr>
      <vt:lpstr>Arial</vt:lpstr>
      <vt:lpstr>logo-v2</vt:lpstr>
      <vt:lpstr>updated_final</vt:lpstr>
      <vt:lpstr>Chart</vt:lpstr>
      <vt:lpstr>Descripción general de la detección remota de la cobertura terrestre</vt:lpstr>
      <vt:lpstr>Convertir datos en información</vt:lpstr>
      <vt:lpstr>PowerPoint Presentation</vt:lpstr>
      <vt:lpstr>Conceptos básicos del mapeo de la cobertura terrestre</vt:lpstr>
      <vt:lpstr>Conceptos básicos del mapeo de la cobertura terrestre</vt:lpstr>
      <vt:lpstr>PowerPoint Presentation</vt:lpstr>
      <vt:lpstr>PowerPoint Presentation</vt:lpstr>
      <vt:lpstr>Gráficos espectrales multidimensionales</vt:lpstr>
      <vt:lpstr>PowerPoint Presentation</vt:lpstr>
      <vt:lpstr>Clasificación de imágenes (enfoques)</vt:lpstr>
      <vt:lpstr>Clasificación de imágenes (métodos)</vt:lpstr>
      <vt:lpstr>Clasificación supervisada vs. no supervisada</vt:lpstr>
      <vt:lpstr>Clasificación de imágenes (método supervisado)</vt:lpstr>
      <vt:lpstr>Clasificación de imágenes (método supervisado)</vt:lpstr>
      <vt:lpstr>Sitios de capacitación (o regiones de interés [ROI])</vt:lpstr>
      <vt:lpstr>Selección de sitios de entrenamiento</vt:lpstr>
      <vt:lpstr>Introducción a las funcionalidades de Google Earth Engine y los tipos de datos disponibles</vt:lpstr>
      <vt:lpstr>Recordatorio de la cuenta del Google Earth Engine</vt:lpstr>
      <vt:lpstr>Computación ráster basada en la nube para análisis de teledetección</vt:lpstr>
      <vt:lpstr>La plataforma del motor de Google Earth</vt:lpstr>
      <vt:lpstr>PowerPoint Presentation</vt:lpstr>
      <vt:lpstr>Interfaz de programación de aplicaciones (API)</vt:lpstr>
      <vt:lpstr>Funcionalidad del motor de Google Earth</vt:lpstr>
      <vt:lpstr>Aplicaciones terrestres GEE</vt:lpstr>
      <vt:lpstr>Datos de sensores satelitales disponibles en GEE: Serie Landsat</vt:lpstr>
      <vt:lpstr>Datos de sensores satelitales disponibles en GEE: Sentinel-2</vt:lpstr>
      <vt:lpstr>Datos de sensores satelitales disponibles en GEE: MODIS</vt:lpstr>
      <vt:lpstr>Datos de sensores satelitales disponibles en GEE: Sentinel-1 SAR</vt:lpstr>
      <vt:lpstr>Aplicaciones de GEE para la Gestión de Tierras: Severidad de Quemas</vt:lpstr>
      <vt:lpstr>Aplicaciones de GEE para la Gestión de Tierras: Mapeo de Manglares</vt:lpstr>
      <vt:lpstr>Aplicaciones de GEE para la Gestión del Suelo: Cobertura del Suelo</vt:lpstr>
      <vt:lpstr>Aplicaciones de GEE para la Gestión de Tierras: Índices de Vegetación</vt:lpstr>
      <vt:lpstr>Datos de sensores satelitales disponibles en GEE: productos de cobertura terrestre</vt:lpstr>
      <vt:lpstr>Demostración – Adquisición de Cobertura Terrestre</vt:lpstr>
      <vt:lpstr>ESA WorldCover 10m v100</vt:lpstr>
      <vt:lpstr>Resumen</vt:lpstr>
      <vt:lpstr>Recursos de ayuda</vt:lpstr>
      <vt:lpstr>Demostración: adquisición de agua superficial</vt:lpstr>
      <vt:lpstr>Capas de mapeo de aguas superficiales globales del JRC, v1.4</vt:lpstr>
      <vt:lpstr>Recursos de ayuda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1: Using Google Earth Engine for Land Monitoring Applications</dc:title>
  <dc:creator>Elizabeth Hook</dc:creator>
  <cp:lastModifiedBy>Perry</cp:lastModifiedBy>
  <cp:revision>20</cp:revision>
  <dcterms:created xsi:type="dcterms:W3CDTF">2018-02-06T19:28:25Z</dcterms:created>
  <dcterms:modified xsi:type="dcterms:W3CDTF">2022-11-13T20:55:10Z</dcterms:modified>
</cp:coreProperties>
</file>